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7" r:id="rId4"/>
    <p:sldId id="260" r:id="rId5"/>
    <p:sldId id="262" r:id="rId6"/>
    <p:sldId id="272" r:id="rId7"/>
    <p:sldId id="261" r:id="rId8"/>
    <p:sldId id="263" r:id="rId9"/>
    <p:sldId id="264" r:id="rId10"/>
    <p:sldId id="265" r:id="rId11"/>
    <p:sldId id="266" r:id="rId12"/>
    <p:sldId id="273" r:id="rId13"/>
    <p:sldId id="269" r:id="rId14"/>
    <p:sldId id="276" r:id="rId15"/>
    <p:sldId id="277" r:id="rId16"/>
    <p:sldId id="257"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80117" autoAdjust="0"/>
  </p:normalViewPr>
  <p:slideViewPr>
    <p:cSldViewPr snapToGrid="0">
      <p:cViewPr varScale="1">
        <p:scale>
          <a:sx n="92" d="100"/>
          <a:sy n="92" d="100"/>
        </p:scale>
        <p:origin x="17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EBD72-8395-455A-8E5E-BEF744363417}" type="datetimeFigureOut">
              <a:rPr lang="pl-PL" smtClean="0"/>
              <a:t>25.03.2025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56168-7B34-4218-A883-2D10B43B68C8}" type="slidenum">
              <a:rPr lang="pl-PL" smtClean="0"/>
              <a:t>‹#›</a:t>
            </a:fld>
            <a:endParaRPr lang="pl-PL"/>
          </a:p>
        </p:txBody>
      </p:sp>
    </p:spTree>
    <p:extLst>
      <p:ext uri="{BB962C8B-B14F-4D97-AF65-F5344CB8AC3E}">
        <p14:creationId xmlns:p14="http://schemas.microsoft.com/office/powerpoint/2010/main" val="230169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a:t>
            </a:fld>
            <a:endParaRPr lang="pl-PL"/>
          </a:p>
        </p:txBody>
      </p:sp>
    </p:spTree>
    <p:extLst>
      <p:ext uri="{BB962C8B-B14F-4D97-AF65-F5344CB8AC3E}">
        <p14:creationId xmlns:p14="http://schemas.microsoft.com/office/powerpoint/2010/main" val="365154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effectLst/>
                <a:latin typeface="Times New Roman" panose="02020603050405020304" pitchFamily="18" charset="0"/>
                <a:ea typeface="Calibri" panose="020F0502020204030204" pitchFamily="34" charset="0"/>
              </a:rPr>
              <a:t>Ten wykres pokazuje zmiany globalnej średniej temperatury w fanerozoiku.  A na ich tle okresy globalnej szklarni przerywane zlodowaceniami. Linia 18 </a:t>
            </a:r>
            <a:r>
              <a:rPr lang="pl-PL" sz="1800" baseline="30000" dirty="0" err="1">
                <a:effectLst/>
                <a:latin typeface="Times New Roman" panose="02020603050405020304" pitchFamily="18" charset="0"/>
                <a:ea typeface="Calibri" panose="020F0502020204030204" pitchFamily="34" charset="0"/>
              </a:rPr>
              <a:t>o</a:t>
            </a:r>
            <a:r>
              <a:rPr lang="pl-PL" sz="1800" dirty="0" err="1">
                <a:effectLst/>
                <a:latin typeface="Times New Roman" panose="02020603050405020304" pitchFamily="18" charset="0"/>
                <a:ea typeface="Calibri" panose="020F0502020204030204" pitchFamily="34" charset="0"/>
              </a:rPr>
              <a:t>C</a:t>
            </a:r>
            <a:r>
              <a:rPr lang="pl-PL" sz="1800" dirty="0">
                <a:effectLst/>
                <a:latin typeface="Times New Roman" panose="02020603050405020304" pitchFamily="18" charset="0"/>
                <a:ea typeface="Calibri" panose="020F0502020204030204" pitchFamily="34" charset="0"/>
              </a:rPr>
              <a:t> jest graniczną temperaturą oddzielającą nasz umowny karnawał od postu. Obecna średnia temperatura globu wynosi ok. 15 </a:t>
            </a:r>
            <a:r>
              <a:rPr lang="pl-PL" sz="1800" baseline="30000" dirty="0" err="1">
                <a:effectLst/>
                <a:latin typeface="Times New Roman" panose="02020603050405020304" pitchFamily="18" charset="0"/>
                <a:ea typeface="Calibri" panose="020F0502020204030204" pitchFamily="34" charset="0"/>
              </a:rPr>
              <a:t>o</a:t>
            </a:r>
            <a:r>
              <a:rPr lang="pl-PL" sz="1800" dirty="0" err="1">
                <a:effectLst/>
                <a:latin typeface="Times New Roman" panose="02020603050405020304" pitchFamily="18" charset="0"/>
                <a:ea typeface="Calibri" panose="020F0502020204030204" pitchFamily="34" charset="0"/>
              </a:rPr>
              <a:t>C</a:t>
            </a:r>
            <a:r>
              <a:rPr lang="pl-PL" sz="1800" dirty="0">
                <a:effectLst/>
                <a:latin typeface="Times New Roman" panose="02020603050405020304" pitchFamily="18" charset="0"/>
                <a:ea typeface="Calibri" panose="020F0502020204030204" pitchFamily="34" charset="0"/>
              </a:rPr>
              <a:t>, jest typowa dla etapu chłodniowego. </a:t>
            </a:r>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10</a:t>
            </a:fld>
            <a:endParaRPr lang="pl-PL"/>
          </a:p>
        </p:txBody>
      </p:sp>
    </p:spTree>
    <p:extLst>
      <p:ext uri="{BB962C8B-B14F-4D97-AF65-F5344CB8AC3E}">
        <p14:creationId xmlns:p14="http://schemas.microsoft.com/office/powerpoint/2010/main" val="364679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Na te długookresowe zmiany nakładały się krótsze cykle klimatyczne – cykle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Milankovicia</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ogólnie charakteryzujące się rytmicznymi zmianami dopływu energii słonecznej. Te zmiany były regulowane nakładającymi się na siebie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różnookresowymi</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wahaniami parametrów astronomicznych Ziemi:  ekscentryczności orbity, nachylenia osi obrotu do płaszczyzny ekliptyki i precesji.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Cykle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Milankovicia</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występowały przypuszczalnie już w prekambrze, ale najlepiej udokumentowane są od mezozoiku, a zwłaszcza od paleogenu. W ostatnim milionie lat powodowały ekspansję lądolodów w okresach glacjalnych, a cofanie w interglacjałach. Od ok. 12 tys. lat mamy warunki cieplejsze, interglacjalne, ale w wersji raczej (jak dotąd) umiarkowanej. Jednak warto przypomnieć, że w przedostatnim interglacjale ok. 100 tys. lat temu średnia temperatura była na obszarze Polski wyższa o 2 </a:t>
            </a:r>
            <a:r>
              <a:rPr lang="pl-PL" sz="1800" kern="1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od obecnej, dominowały lasy liściaste i nastąpił zalew morski u ujścia Prawisły aż po okolice obecnego Kwidzynia. To może nam dać pojęcie o tym, co nas czeka w miarę dalszego globalnego ocieplania.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11</a:t>
            </a:fld>
            <a:endParaRPr lang="pl-PL"/>
          </a:p>
        </p:txBody>
      </p:sp>
    </p:spTree>
    <p:extLst>
      <p:ext uri="{BB962C8B-B14F-4D97-AF65-F5344CB8AC3E}">
        <p14:creationId xmlns:p14="http://schemas.microsoft.com/office/powerpoint/2010/main" val="295820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Wracając do krzywej średnich temperatur globalnych widzimy, że pokazuje dużo krótkotrwałych epizodów ocieplenia </a:t>
            </a: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najwyraźniej nie związanych z opisaną tu cyklicznością</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Najsilniej zaznacza się przełom permu i triasu - epizod największego masowego wymierania w fanerozoiku (&gt; 70 % gatunków zwierząt). Powodem były wielkie erupcje magmowe na płycie syberyjskiej, które zwiększyły zawartość CO₂ w atmosferze do 2500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ppm</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czyli sześciokrotnie więcej niż obecnie. Najbardziej spektakularnym wydarzeniem był oczywiście upadek meteorytu jukatańskiego na przełomie kredy i paleogenu. Wywołał krótkotrwałe silne ochłodzenie t.zw. zimę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impaktową</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 następnie dłuższe ocieplenie spowodowane uwolnieniem CO₂ do atmosfery ze skał węglanowych zbombardowanych przez meteoryt.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Takie ogromne globalne katastrofy trudno mimo wszystko kojarzyć ze spodziewanymi skutkami obecnego ocieplenia. Bardziej porównywalne są intensywnie ostatnio badane  t.zw. oceaniczne zdarzenia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anoksyczne</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(angielski skrót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OAE</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Zapisane są w osadach morskich jako czarne łupki osadzone w warunkach beztlenowych.  Pojawiały się od przynajmniej 400 mln lat, ale najlepiej zbadano je w osadach mezozoicznych. Okazuje się, że tworzyły się przez kilkaset tysięcy lat w trakcie zdarzeń hipertermicznych czyli epizodów wilgotnego gorącego klimatu. W tym czasie wzrastał poziom i zakwaszenie mórz, ich stratyfikacja tlenowa,  czemu towarzyszyły procesy wymierania organizmów.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12</a:t>
            </a:fld>
            <a:endParaRPr lang="pl-PL"/>
          </a:p>
        </p:txBody>
      </p:sp>
    </p:spTree>
    <p:extLst>
      <p:ext uri="{BB962C8B-B14F-4D97-AF65-F5344CB8AC3E}">
        <p14:creationId xmlns:p14="http://schemas.microsoft.com/office/powerpoint/2010/main" val="142217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Jednym z najlepiej poznanych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OAEsów</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jest zdarzenie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Jenkynsa</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sprzed  ok. 180 mln lat.  Zapoczątkowane zostało przez raptowną emisję CO₂ z wulkanów, a następnie uwolnienie CH</a:t>
            </a:r>
            <a:r>
              <a:rPr lang="pl-PL" sz="1800" kern="1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z hydratów metanowych. Skutkiem było zwilgotnienie i ocieplenie klimatu o 6-7 </a:t>
            </a:r>
            <a:r>
              <a:rPr lang="pl-PL" sz="1800" kern="1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Poziom mórz podniósł się o 5-20 m i zwiększyło się ich zakwaszenie. Doprowadziło to do kryzysu wśród organizmów pelagicznych, a także do wymierania organizmów rafowych. Na lądach przyspieszył obieg wód i, w ślad za tym, tempo wietrzenia skał. Do oceanów dostało się więcej substancji odżywczych, co pobudziło biologiczną produktywność wód. Zwiększona biomasa gromadziła się w czarnych bitumicznych łupkach. Tym sposobem zachodziła naturalna sekwestracja węgla prowadząc z czasem do ochłodzenia klimatu. Działał tu więc swoisty termostat węglowy, który przywracał stan globalnej równowagi cieplnej systemu ziemskiego zaburzonego przez zdarzenie hipertermiczne.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Dzięki mechanizmom takich sprzężeń zwrotnych globalny klimat wielokrotnie nie tylko w trakcie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OAEsów</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wykazywał dużą odporność na różne drastyczne nieraz perturbacje. To wszystko działo się oczywiście w czasie geologicznym, a nie w skali procesów antropogenicznych. Tym niemniej, istota cykli zaburzania i przywracania równowagi klimatycznej wydaje się taka sama niezależnie od ich długotrwałości. I to jest główny wniosek z dotychczasowych geologicznej badań historii systemu klimatycznego. I to prowadzi nas również do podkreślenia roli tych badań w kontekście obecnej zmiany klimatu.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13</a:t>
            </a:fld>
            <a:endParaRPr lang="pl-PL"/>
          </a:p>
        </p:txBody>
      </p:sp>
    </p:spTree>
    <p:extLst>
      <p:ext uri="{BB962C8B-B14F-4D97-AF65-F5344CB8AC3E}">
        <p14:creationId xmlns:p14="http://schemas.microsoft.com/office/powerpoint/2010/main" val="206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Wniosek ten wydaje mi się łatwy do ogarnięcia ludzkim umysłem, ale ponieważ żyjemy w czasach rozwoju sztucznej inteligencji, więc postanowiłem zasięgnąć jej opinii w tej sprawie.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Odpowiedź wydaje się dobrym podsumowaniem dla problematyki tej prezentacji.</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pl-PL" sz="1800" dirty="0">
                <a:effectLst/>
                <a:latin typeface="Times New Roman" panose="02020603050405020304" pitchFamily="18" charset="0"/>
                <a:ea typeface="Calibri" panose="020F0502020204030204" pitchFamily="34" charset="0"/>
              </a:rPr>
              <a:t>Dlatego pozwolę sobie </a:t>
            </a:r>
            <a:r>
              <a:rPr lang="pl-PL" sz="1800" dirty="0" err="1">
                <a:effectLst/>
                <a:latin typeface="Times New Roman" panose="02020603050405020304" pitchFamily="18" charset="0"/>
                <a:ea typeface="Calibri" panose="020F0502020204030204" pitchFamily="34" charset="0"/>
              </a:rPr>
              <a:t>przytoczyc</a:t>
            </a:r>
            <a:r>
              <a:rPr lang="pl-PL" sz="1800" dirty="0">
                <a:effectLst/>
                <a:latin typeface="Times New Roman" panose="02020603050405020304" pitchFamily="18" charset="0"/>
                <a:ea typeface="Calibri" panose="020F0502020204030204" pitchFamily="34" charset="0"/>
              </a:rPr>
              <a:t> </a:t>
            </a:r>
            <a:r>
              <a:rPr lang="pl-PL" sz="1800" dirty="0" err="1">
                <a:effectLst/>
                <a:latin typeface="Times New Roman" panose="02020603050405020304" pitchFamily="18" charset="0"/>
                <a:ea typeface="Calibri" panose="020F0502020204030204" pitchFamily="34" charset="0"/>
              </a:rPr>
              <a:t>ję</a:t>
            </a:r>
            <a:r>
              <a:rPr lang="pl-PL" sz="1800" dirty="0">
                <a:effectLst/>
                <a:latin typeface="Times New Roman" panose="02020603050405020304" pitchFamily="18" charset="0"/>
                <a:ea typeface="Calibri" panose="020F0502020204030204" pitchFamily="34" charset="0"/>
              </a:rPr>
              <a:t> niemal w całości </a:t>
            </a:r>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14</a:t>
            </a:fld>
            <a:endParaRPr lang="pl-PL"/>
          </a:p>
        </p:txBody>
      </p:sp>
    </p:spTree>
    <p:extLst>
      <p:ext uri="{BB962C8B-B14F-4D97-AF65-F5344CB8AC3E}">
        <p14:creationId xmlns:p14="http://schemas.microsoft.com/office/powerpoint/2010/main" val="169392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c.d. odpowiedzi AI</a:t>
            </a:r>
          </a:p>
        </p:txBody>
      </p:sp>
      <p:sp>
        <p:nvSpPr>
          <p:cNvPr id="4" name="Symbol zastępczy numeru slajdu 3"/>
          <p:cNvSpPr>
            <a:spLocks noGrp="1"/>
          </p:cNvSpPr>
          <p:nvPr>
            <p:ph type="sldNum" sz="quarter" idx="5"/>
          </p:nvPr>
        </p:nvSpPr>
        <p:spPr/>
        <p:txBody>
          <a:bodyPr/>
          <a:lstStyle/>
          <a:p>
            <a:fld id="{23556168-7B34-4218-A883-2D10B43B68C8}" type="slidenum">
              <a:rPr lang="pl-PL" smtClean="0"/>
              <a:t>15</a:t>
            </a:fld>
            <a:endParaRPr lang="pl-PL"/>
          </a:p>
        </p:txBody>
      </p:sp>
    </p:spTree>
    <p:extLst>
      <p:ext uri="{BB962C8B-B14F-4D97-AF65-F5344CB8AC3E}">
        <p14:creationId xmlns:p14="http://schemas.microsoft.com/office/powerpoint/2010/main" val="360433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16</a:t>
            </a:fld>
            <a:endParaRPr lang="pl-PL"/>
          </a:p>
        </p:txBody>
      </p:sp>
    </p:spTree>
    <p:extLst>
      <p:ext uri="{BB962C8B-B14F-4D97-AF65-F5344CB8AC3E}">
        <p14:creationId xmlns:p14="http://schemas.microsoft.com/office/powerpoint/2010/main" val="102313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Od czasu Cycerona wiemy, że historia jest nauczycielką życia. Ten aforyzm  można też zastosować do historii klimatu ziemskiego. Tezą tej prezentacji jest przeświadczenie, że badania geologicznej historii Ziemi są ważne dla lepszego zrozumienia obecnych zmian klimatu i przewidywania możliwych scenariuszy na przyszłość.</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2</a:t>
            </a:fld>
            <a:endParaRPr lang="pl-PL"/>
          </a:p>
        </p:txBody>
      </p:sp>
    </p:spTree>
    <p:extLst>
      <p:ext uri="{BB962C8B-B14F-4D97-AF65-F5344CB8AC3E}">
        <p14:creationId xmlns:p14="http://schemas.microsoft.com/office/powerpoint/2010/main" val="296611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Perspektywa wiekowa geologii bardzo różni się od skali czasowej, w której zachodzą obecne zmiany klimatu. Ta symboliczna klepsydra ma pokazać ogrom czasu, w którym rozgrywa się historia Ziemi. Nas interesuje głównie obecny system ziemski, który ukształtował się ok. 600-700 mln lat temu. Zobaczmy w telegraficznym skrócie jak doszło do jego rozwoju.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3</a:t>
            </a:fld>
            <a:endParaRPr lang="pl-PL"/>
          </a:p>
        </p:txBody>
      </p:sp>
    </p:spTree>
    <p:extLst>
      <p:ext uri="{BB962C8B-B14F-4D97-AF65-F5344CB8AC3E}">
        <p14:creationId xmlns:p14="http://schemas.microsoft.com/office/powerpoint/2010/main" val="32626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Do czasu powstania pola magnetycznego ok. 0,5 mld lat temu atmosfera nie miała szansy na rozwój – uniemożliwiał to wiatr słoneczny. W pierwszej połowie historii globu powstała gęsta i bardzo gorąca atmosfera złożona z wulkanicznych gazów cieplarnianych. Była podobna do obecnej atmosfery Wenus, gdzie panują temperatury ok. 450 </a:t>
            </a:r>
            <a:r>
              <a:rPr lang="pl-PL" sz="1800" kern="1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4</a:t>
            </a:fld>
            <a:endParaRPr lang="pl-PL"/>
          </a:p>
        </p:txBody>
      </p:sp>
    </p:spTree>
    <p:extLst>
      <p:ext uri="{BB962C8B-B14F-4D97-AF65-F5344CB8AC3E}">
        <p14:creationId xmlns:p14="http://schemas.microsoft.com/office/powerpoint/2010/main" val="84329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3,5-3,0 mld lat temu utworzyły się kontynenty i oceany, porównywalne rozmiarami do dzisiejszych. Rozruch tektoniki płyt litosferycznych nastąpił ~2,5 mld lat temu.  Od tego czasu dryf kontynentalny wpływał na klimat przez wulkanizm, zmiany konfiguracji lądów-oceanów, wahania poziomu morza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5</a:t>
            </a:fld>
            <a:endParaRPr lang="pl-PL"/>
          </a:p>
        </p:txBody>
      </p:sp>
    </p:spTree>
    <p:extLst>
      <p:ext uri="{BB962C8B-B14F-4D97-AF65-F5344CB8AC3E}">
        <p14:creationId xmlns:p14="http://schemas.microsoft.com/office/powerpoint/2010/main" val="93767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Biosfera była początkowo ograniczona do prymitywnych </a:t>
            </a:r>
            <a:r>
              <a:rPr lang="pl-PL" sz="1800" kern="100" dirty="0" err="1">
                <a:effectLst/>
                <a:latin typeface="Times New Roman" panose="02020603050405020304" pitchFamily="18" charset="0"/>
                <a:ea typeface="Calibri" panose="020F0502020204030204" pitchFamily="34" charset="0"/>
                <a:cs typeface="Times New Roman" panose="02020603050405020304" pitchFamily="18" charset="0"/>
              </a:rPr>
              <a:t>prokariontów</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 organizmów beztlenowych, ale produkujących tlen.  2,5-2,0 mld lat temu pojawiło się w atmosferze dość tlenu by usunąć CO₂ i metan, czego konsekwencją było globalne ochłodzenie</a:t>
            </a:r>
            <a:r>
              <a:rPr lang="pl-PL"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Wtedy też powstały warunki rozwoju eukariontów (komórki z jądrem). A ok. pół mld lat temu nastąpiła kambryjska eksplozja życia i powstanie złożonych ekosystemów tworzących biosferę.</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6</a:t>
            </a:fld>
            <a:endParaRPr lang="pl-PL"/>
          </a:p>
        </p:txBody>
      </p:sp>
    </p:spTree>
    <p:extLst>
      <p:ext uri="{BB962C8B-B14F-4D97-AF65-F5344CB8AC3E}">
        <p14:creationId xmlns:p14="http://schemas.microsoft.com/office/powerpoint/2010/main" val="261870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effectLst/>
                <a:latin typeface="Times New Roman" panose="02020603050405020304" pitchFamily="18" charset="0"/>
                <a:ea typeface="Calibri" panose="020F0502020204030204" pitchFamily="34" charset="0"/>
              </a:rPr>
              <a:t>W nowym chłodniejszym świecie ok. 700 mln lat temu prawdopodobnie cały glob został objęty przez wielkie zlodowacenia </a:t>
            </a:r>
            <a:r>
              <a:rPr lang="pl-PL" sz="1800" dirty="0" err="1">
                <a:effectLst/>
                <a:latin typeface="Times New Roman" panose="02020603050405020304" pitchFamily="18" charset="0"/>
                <a:ea typeface="Calibri" panose="020F0502020204030204" pitchFamily="34" charset="0"/>
              </a:rPr>
              <a:t>kriogeńskie</a:t>
            </a:r>
            <a:r>
              <a:rPr lang="pl-PL" sz="1800" dirty="0">
                <a:effectLst/>
                <a:latin typeface="Times New Roman" panose="02020603050405020304" pitchFamily="18" charset="0"/>
                <a:ea typeface="Calibri" panose="020F0502020204030204" pitchFamily="34" charset="0"/>
              </a:rPr>
              <a:t>. Ale ten scenariusz globalnej piguły śnieżnej już się później nie powtórzył. Możemy więc założyć, że od tego czasu na Ziemi panuje obecny stan chwiejnej równowagi systemu ziemskiego uwarunkowany współgraniem różnych elementów </a:t>
            </a:r>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7</a:t>
            </a:fld>
            <a:endParaRPr lang="pl-PL"/>
          </a:p>
        </p:txBody>
      </p:sp>
    </p:spTree>
    <p:extLst>
      <p:ext uri="{BB962C8B-B14F-4D97-AF65-F5344CB8AC3E}">
        <p14:creationId xmlns:p14="http://schemas.microsoft.com/office/powerpoint/2010/main" val="182373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effectLst/>
                <a:latin typeface="Times New Roman" panose="02020603050405020304" pitchFamily="18" charset="0"/>
                <a:ea typeface="Calibri" panose="020F0502020204030204" pitchFamily="34" charset="0"/>
              </a:rPr>
              <a:t>System ziemski  tworzy skomplikowaną maszynerię napędzaną głównie energią słoneczną.</a:t>
            </a:r>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8</a:t>
            </a:fld>
            <a:endParaRPr lang="pl-PL"/>
          </a:p>
        </p:txBody>
      </p:sp>
    </p:spTree>
    <p:extLst>
      <p:ext uri="{BB962C8B-B14F-4D97-AF65-F5344CB8AC3E}">
        <p14:creationId xmlns:p14="http://schemas.microsoft.com/office/powerpoint/2010/main" val="37746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Względna równowaga systemu jest zaburzana długotrwałymi cyklami globalnej szklarni i chłodni, co metaforycznie można określić jako walkę karnawału z postem. Szklarnia oznacza większą dynamikę płyt litosfery, silniejszy wulkanizm uwalniający CO₂, ocieplenie, wyrównany klimat oraz podwyższony poziom wód morskich. Odwrotne procesy zachodzą w warunkach chłodni prowadząc do rozwoju zlodowaceń.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3556168-7B34-4218-A883-2D10B43B68C8}" type="slidenum">
              <a:rPr lang="pl-PL" smtClean="0"/>
              <a:t>9</a:t>
            </a:fld>
            <a:endParaRPr lang="pl-PL"/>
          </a:p>
        </p:txBody>
      </p:sp>
    </p:spTree>
    <p:extLst>
      <p:ext uri="{BB962C8B-B14F-4D97-AF65-F5344CB8AC3E}">
        <p14:creationId xmlns:p14="http://schemas.microsoft.com/office/powerpoint/2010/main" val="354932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1AE25-0637-DBEA-0395-B487BC7F401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3D91C75-A627-0FB1-A168-DCF99F2B9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0C8EADE-9CC2-4D17-5A21-76FE37841742}"/>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508D6F89-A7B1-DF3F-19C4-FE883D157DD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B5EEC01-0953-FCEF-E912-58DEF9FBB232}"/>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326414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1B39A7-A168-69E0-12CA-7238FFE52F9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7EA9915-013E-5015-1116-41931229F30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5D7AF6C-9659-4539-4827-1876AA89516D}"/>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10272D69-F567-1E32-5BA9-7DD3E0DA20F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416C291-2AB9-0D0B-82B5-8B2887965809}"/>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28985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5FCB843-4C96-93B5-292D-38704BE2969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A1B483F-1A90-EB3A-A9DC-37BD57EE485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09CDBF-D8C7-4DCA-AAAB-33888D16DA85}"/>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9AF76CEE-3E07-E1C0-7CB4-19801ED0EB1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7BEC64E-CEAC-5FFD-C29F-A54F50E37B39}"/>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75883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4F0286-ED87-4253-B195-5B3B01BF1C7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262D26A-8AFF-336A-F17B-A2D998830A8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6109EC0-CEDA-B071-7693-8C1E8A52169F}"/>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2CBBEFAE-02FB-74BA-3123-9B71919D20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C02E773-6F2F-8DF9-0739-4080023DE42E}"/>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355390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AF3F2B-6814-9DE9-8BAE-42E46C96DF4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2D50339-471D-F434-6ABA-DAB96F4C8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04F2262-AA98-7AF8-1364-8EE30D8FBD04}"/>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A7BD80E1-E80E-E6EA-A1EA-0E3109B0CB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7B1CAD4-825F-C97A-3AA2-3C0FE84CEF4A}"/>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29280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507F3C-0365-99DF-422B-7999DC8A359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6BDCA7D-FE67-A393-A04A-27DE4EEFB7F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C246F1A-1778-5850-49DE-6872FD8F660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8C2CB6E-405B-8CA0-6986-53EB872D14B3}"/>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6" name="Symbol zastępczy stopki 5">
            <a:extLst>
              <a:ext uri="{FF2B5EF4-FFF2-40B4-BE49-F238E27FC236}">
                <a16:creationId xmlns:a16="http://schemas.microsoft.com/office/drawing/2014/main" id="{8067CEB8-940D-3EA4-F9EA-21C863A1261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FFB94F9-6E94-7BD6-674A-F124CB78EF46}"/>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413570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40E32C-A025-6618-DC67-776DB3D6A6B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DEB270D-3682-C54A-9316-1F794E019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4C08F01-E3E2-3493-73AB-3FAE8E2062F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7AD4772-A13B-BE3F-5AE2-B6B86174E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E856328-3DBE-AEF2-F80A-F84BD856750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5C1A2F3-6274-574B-C409-888B5707A457}"/>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8" name="Symbol zastępczy stopki 7">
            <a:extLst>
              <a:ext uri="{FF2B5EF4-FFF2-40B4-BE49-F238E27FC236}">
                <a16:creationId xmlns:a16="http://schemas.microsoft.com/office/drawing/2014/main" id="{CD52615D-0C40-9C81-50BC-FC1C1686FC8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FDF85F5-F9D2-B749-892F-AE5C16C564D1}"/>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413429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3A7A0D-EDFC-934E-42E2-E11FFDA87FE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EE61ADF-7E31-2FEB-ECEC-DFD2147062F2}"/>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4" name="Symbol zastępczy stopki 3">
            <a:extLst>
              <a:ext uri="{FF2B5EF4-FFF2-40B4-BE49-F238E27FC236}">
                <a16:creationId xmlns:a16="http://schemas.microsoft.com/office/drawing/2014/main" id="{2B76A7D9-662C-4C67-4E2E-785C522A9E2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65E797F-ACD6-6B59-DE21-A7C00C885F87}"/>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16256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E4CE1EE-4943-768C-2DF2-F6D82AF4B626}"/>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3" name="Symbol zastępczy stopki 2">
            <a:extLst>
              <a:ext uri="{FF2B5EF4-FFF2-40B4-BE49-F238E27FC236}">
                <a16:creationId xmlns:a16="http://schemas.microsoft.com/office/drawing/2014/main" id="{DF21088B-18AE-5D6C-D12B-8B97FAC3821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135BDB0-5E83-3B7E-A156-5A36D181B22B}"/>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209536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2A27F8-EBF0-7AD7-084B-C77B15880F9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4CE913E-40AA-1890-F63E-F80EC2B58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E9511F6-C0B4-6AC9-0C1C-E90665703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8F9B067-EE36-67F7-3E52-D7E273D03ED0}"/>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6" name="Symbol zastępczy stopki 5">
            <a:extLst>
              <a:ext uri="{FF2B5EF4-FFF2-40B4-BE49-F238E27FC236}">
                <a16:creationId xmlns:a16="http://schemas.microsoft.com/office/drawing/2014/main" id="{DA725ADE-F8CA-214F-F397-85DC5836827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3A43092-E3AD-05C5-332D-7ED71F5783E6}"/>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257385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C1E090-BE65-B960-0428-485BF8C2706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8473837-9843-518C-A035-F5454EA96A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3D52C41-D855-29F0-31D0-46AC330BE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DF5886C-22CF-B04F-BC1D-616921606E0F}"/>
              </a:ext>
            </a:extLst>
          </p:cNvPr>
          <p:cNvSpPr>
            <a:spLocks noGrp="1"/>
          </p:cNvSpPr>
          <p:nvPr>
            <p:ph type="dt" sz="half" idx="10"/>
          </p:nvPr>
        </p:nvSpPr>
        <p:spPr/>
        <p:txBody>
          <a:bodyPr/>
          <a:lstStyle/>
          <a:p>
            <a:fld id="{7F2CCF5D-DA45-4AAA-ADA4-326E74F3CA0D}" type="datetimeFigureOut">
              <a:rPr lang="pl-PL" smtClean="0"/>
              <a:t>25.03.2025</a:t>
            </a:fld>
            <a:endParaRPr lang="pl-PL"/>
          </a:p>
        </p:txBody>
      </p:sp>
      <p:sp>
        <p:nvSpPr>
          <p:cNvPr id="6" name="Symbol zastępczy stopki 5">
            <a:extLst>
              <a:ext uri="{FF2B5EF4-FFF2-40B4-BE49-F238E27FC236}">
                <a16:creationId xmlns:a16="http://schemas.microsoft.com/office/drawing/2014/main" id="{2839F347-402D-EEA0-F97D-CD17E93238B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77ADF62-405E-1934-350F-C4C251BD9D5A}"/>
              </a:ext>
            </a:extLst>
          </p:cNvPr>
          <p:cNvSpPr>
            <a:spLocks noGrp="1"/>
          </p:cNvSpPr>
          <p:nvPr>
            <p:ph type="sldNum" sz="quarter" idx="12"/>
          </p:nvPr>
        </p:nvSpPr>
        <p:spPr/>
        <p:txBody>
          <a:bodyPr/>
          <a:lstStyle/>
          <a:p>
            <a:fld id="{4274E476-94BB-4526-8963-FC0C7E4ED61C}" type="slidenum">
              <a:rPr lang="pl-PL" smtClean="0"/>
              <a:t>‹#›</a:t>
            </a:fld>
            <a:endParaRPr lang="pl-PL"/>
          </a:p>
        </p:txBody>
      </p:sp>
    </p:spTree>
    <p:extLst>
      <p:ext uri="{BB962C8B-B14F-4D97-AF65-F5344CB8AC3E}">
        <p14:creationId xmlns:p14="http://schemas.microsoft.com/office/powerpoint/2010/main" val="334115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21BBB21-A699-ED58-E7BF-3FB854224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8E1C516-CE2C-A94A-B934-99C378D63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8347F56-C9F7-FFBE-8FA1-B8D82854E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CCF5D-DA45-4AAA-ADA4-326E74F3CA0D}" type="datetimeFigureOut">
              <a:rPr lang="pl-PL" smtClean="0"/>
              <a:t>25.03.2025</a:t>
            </a:fld>
            <a:endParaRPr lang="pl-PL"/>
          </a:p>
        </p:txBody>
      </p:sp>
      <p:sp>
        <p:nvSpPr>
          <p:cNvPr id="5" name="Symbol zastępczy stopki 4">
            <a:extLst>
              <a:ext uri="{FF2B5EF4-FFF2-40B4-BE49-F238E27FC236}">
                <a16:creationId xmlns:a16="http://schemas.microsoft.com/office/drawing/2014/main" id="{7353D1B3-CEC4-FB41-F18E-9DB672E1D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28B3E8A-3732-C6D9-3E18-F7693C776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4E476-94BB-4526-8963-FC0C7E4ED61C}" type="slidenum">
              <a:rPr lang="pl-PL" smtClean="0"/>
              <a:t>‹#›</a:t>
            </a:fld>
            <a:endParaRPr lang="pl-PL"/>
          </a:p>
        </p:txBody>
      </p:sp>
    </p:spTree>
    <p:extLst>
      <p:ext uri="{BB962C8B-B14F-4D97-AF65-F5344CB8AC3E}">
        <p14:creationId xmlns:p14="http://schemas.microsoft.com/office/powerpoint/2010/main" val="239110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webp"/></Relationships>
</file>

<file path=ppt/slides/_rels/slide13.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ebp"/></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50854FCC-FEA3-1EA7-8EBB-5DCDF23AA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5" y="5353234"/>
            <a:ext cx="2729253" cy="1439734"/>
          </a:xfrm>
          <a:prstGeom prst="rect">
            <a:avLst/>
          </a:prstGeom>
        </p:spPr>
      </p:pic>
      <p:pic>
        <p:nvPicPr>
          <p:cNvPr id="9" name="Obraz 8">
            <a:extLst>
              <a:ext uri="{FF2B5EF4-FFF2-40B4-BE49-F238E27FC236}">
                <a16:creationId xmlns:a16="http://schemas.microsoft.com/office/drawing/2014/main" id="{C20D1EE5-AF9D-611A-C09E-A9D2EA2FA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295573" cy="6924582"/>
          </a:xfrm>
          <a:prstGeom prst="rect">
            <a:avLst/>
          </a:prstGeom>
        </p:spPr>
      </p:pic>
      <p:sp>
        <p:nvSpPr>
          <p:cNvPr id="5" name="pole tekstowe 4">
            <a:extLst>
              <a:ext uri="{FF2B5EF4-FFF2-40B4-BE49-F238E27FC236}">
                <a16:creationId xmlns:a16="http://schemas.microsoft.com/office/drawing/2014/main" id="{9706BCBD-9FC1-51E2-26A3-C1D767BEDA2F}"/>
              </a:ext>
            </a:extLst>
          </p:cNvPr>
          <p:cNvSpPr txBox="1"/>
          <p:nvPr/>
        </p:nvSpPr>
        <p:spPr>
          <a:xfrm>
            <a:off x="363985" y="452761"/>
            <a:ext cx="9419208" cy="458780"/>
          </a:xfrm>
          <a:prstGeom prst="rect">
            <a:avLst/>
          </a:prstGeom>
          <a:noFill/>
        </p:spPr>
        <p:txBody>
          <a:bodyPr wrap="square">
            <a:spAutoFit/>
          </a:bodyPr>
          <a:lstStyle/>
          <a:p>
            <a:pPr algn="ctr">
              <a:lnSpc>
                <a:spcPct val="107000"/>
              </a:lnSpc>
              <a:spcAft>
                <a:spcPts val="800"/>
              </a:spcAft>
            </a:pPr>
            <a:r>
              <a:rPr lang="pl-PL" sz="2400" b="1" kern="100" dirty="0">
                <a:effectLst/>
                <a:latin typeface="Arial" panose="020B0604020202020204" pitchFamily="34" charset="0"/>
                <a:ea typeface="Calibri" panose="020F0502020204030204" pitchFamily="34" charset="0"/>
                <a:cs typeface="Arial" panose="020B0604020202020204" pitchFamily="34" charset="0"/>
              </a:rPr>
              <a:t>Zmiany ziemskiego klimatu – spojrzenie w otchłań czasu</a:t>
            </a:r>
            <a:endParaRPr lang="pl-PL"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C4522B97-27EC-798F-D70A-92E861EBBE5F}"/>
              </a:ext>
            </a:extLst>
          </p:cNvPr>
          <p:cNvSpPr txBox="1"/>
          <p:nvPr/>
        </p:nvSpPr>
        <p:spPr>
          <a:xfrm>
            <a:off x="905522" y="1017134"/>
            <a:ext cx="2418547" cy="461665"/>
          </a:xfrm>
          <a:prstGeom prst="rect">
            <a:avLst/>
          </a:prstGeom>
          <a:noFill/>
        </p:spPr>
        <p:txBody>
          <a:bodyPr wrap="none" rtlCol="0">
            <a:spAutoFit/>
          </a:bodyPr>
          <a:lstStyle/>
          <a:p>
            <a:r>
              <a:rPr lang="pl-PL" sz="2400" dirty="0"/>
              <a:t>Marek Narkiewicz</a:t>
            </a:r>
          </a:p>
        </p:txBody>
      </p:sp>
      <p:sp>
        <p:nvSpPr>
          <p:cNvPr id="8" name="Prostokąt 7">
            <a:extLst>
              <a:ext uri="{FF2B5EF4-FFF2-40B4-BE49-F238E27FC236}">
                <a16:creationId xmlns:a16="http://schemas.microsoft.com/office/drawing/2014/main" id="{67B6655F-88CE-548D-066C-21B1D7E8EDA8}"/>
              </a:ext>
            </a:extLst>
          </p:cNvPr>
          <p:cNvSpPr/>
          <p:nvPr/>
        </p:nvSpPr>
        <p:spPr>
          <a:xfrm>
            <a:off x="8689825" y="6093022"/>
            <a:ext cx="470519"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AB896EEE-B453-B6D8-EA29-B883043F3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865" y="6136250"/>
            <a:ext cx="418437" cy="418437"/>
          </a:xfrm>
          <a:prstGeom prst="rect">
            <a:avLst/>
          </a:prstGeom>
        </p:spPr>
      </p:pic>
      <p:sp>
        <p:nvSpPr>
          <p:cNvPr id="3" name="pole tekstowe 2">
            <a:extLst>
              <a:ext uri="{FF2B5EF4-FFF2-40B4-BE49-F238E27FC236}">
                <a16:creationId xmlns:a16="http://schemas.microsoft.com/office/drawing/2014/main" id="{81188DAF-08DC-64D1-3FA2-D5DD619B0664}"/>
              </a:ext>
            </a:extLst>
          </p:cNvPr>
          <p:cNvSpPr txBox="1"/>
          <p:nvPr/>
        </p:nvSpPr>
        <p:spPr>
          <a:xfrm>
            <a:off x="9241654" y="6191581"/>
            <a:ext cx="1643783" cy="307777"/>
          </a:xfrm>
          <a:prstGeom prst="rect">
            <a:avLst/>
          </a:prstGeom>
          <a:noFill/>
        </p:spPr>
        <p:txBody>
          <a:bodyPr wrap="none" rtlCol="0">
            <a:spAutoFit/>
          </a:bodyPr>
          <a:lstStyle/>
          <a:p>
            <a:r>
              <a:rPr lang="pl-PL" sz="1400" b="1" dirty="0">
                <a:solidFill>
                  <a:schemeClr val="bg1"/>
                </a:solidFill>
              </a:rPr>
              <a:t>Warszawa, 25-III-25</a:t>
            </a:r>
          </a:p>
        </p:txBody>
      </p:sp>
    </p:spTree>
    <p:extLst>
      <p:ext uri="{BB962C8B-B14F-4D97-AF65-F5344CB8AC3E}">
        <p14:creationId xmlns:p14="http://schemas.microsoft.com/office/powerpoint/2010/main" val="2360134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13B12F5F-F949-30F9-E060-413AF54AB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524" y="758745"/>
            <a:ext cx="9131289" cy="5340510"/>
          </a:xfrm>
          <a:prstGeom prst="rect">
            <a:avLst/>
          </a:prstGeom>
        </p:spPr>
      </p:pic>
      <p:sp>
        <p:nvSpPr>
          <p:cNvPr id="2" name="pole tekstowe 1">
            <a:extLst>
              <a:ext uri="{FF2B5EF4-FFF2-40B4-BE49-F238E27FC236}">
                <a16:creationId xmlns:a16="http://schemas.microsoft.com/office/drawing/2014/main" id="{68887E67-3AE7-D6D3-752E-7899674A8704}"/>
              </a:ext>
            </a:extLst>
          </p:cNvPr>
          <p:cNvSpPr txBox="1"/>
          <p:nvPr/>
        </p:nvSpPr>
        <p:spPr>
          <a:xfrm>
            <a:off x="9722343" y="6254909"/>
            <a:ext cx="1584601" cy="276999"/>
          </a:xfrm>
          <a:prstGeom prst="rect">
            <a:avLst/>
          </a:prstGeom>
          <a:noFill/>
        </p:spPr>
        <p:txBody>
          <a:bodyPr wrap="none" rtlCol="0">
            <a:spAutoFit/>
          </a:bodyPr>
          <a:lstStyle/>
          <a:p>
            <a:r>
              <a:rPr lang="pl-PL" sz="1200" dirty="0"/>
              <a:t>wg </a:t>
            </a:r>
            <a:r>
              <a:rPr lang="pl-PL" sz="1200" dirty="0" err="1"/>
              <a:t>Scotese</a:t>
            </a:r>
            <a:r>
              <a:rPr lang="pl-PL" sz="1200" dirty="0"/>
              <a:t> i in. (2021)</a:t>
            </a:r>
          </a:p>
        </p:txBody>
      </p:sp>
      <p:sp>
        <p:nvSpPr>
          <p:cNvPr id="3" name="pole tekstowe 2">
            <a:extLst>
              <a:ext uri="{FF2B5EF4-FFF2-40B4-BE49-F238E27FC236}">
                <a16:creationId xmlns:a16="http://schemas.microsoft.com/office/drawing/2014/main" id="{93E36CCA-2425-84EE-7315-1D2F309A62A9}"/>
              </a:ext>
            </a:extLst>
          </p:cNvPr>
          <p:cNvSpPr txBox="1"/>
          <p:nvPr/>
        </p:nvSpPr>
        <p:spPr>
          <a:xfrm>
            <a:off x="2187236" y="914400"/>
            <a:ext cx="1326069" cy="584775"/>
          </a:xfrm>
          <a:prstGeom prst="rect">
            <a:avLst/>
          </a:prstGeom>
          <a:noFill/>
        </p:spPr>
        <p:txBody>
          <a:bodyPr wrap="none" rtlCol="0">
            <a:spAutoFit/>
          </a:bodyPr>
          <a:lstStyle/>
          <a:p>
            <a:pPr algn="ctr"/>
            <a:r>
              <a:rPr lang="pl-PL" sz="1600" dirty="0"/>
              <a:t>zlodowacenie</a:t>
            </a:r>
          </a:p>
          <a:p>
            <a:pPr algn="ctr"/>
            <a:r>
              <a:rPr lang="pl-PL" sz="1600" dirty="0" err="1"/>
              <a:t>hirnanckie</a:t>
            </a:r>
            <a:endParaRPr lang="pl-PL" sz="1600" dirty="0"/>
          </a:p>
        </p:txBody>
      </p:sp>
      <p:sp>
        <p:nvSpPr>
          <p:cNvPr id="4" name="pole tekstowe 3">
            <a:extLst>
              <a:ext uri="{FF2B5EF4-FFF2-40B4-BE49-F238E27FC236}">
                <a16:creationId xmlns:a16="http://schemas.microsoft.com/office/drawing/2014/main" id="{B236B2FF-78CB-6360-9325-2574E20563E8}"/>
              </a:ext>
            </a:extLst>
          </p:cNvPr>
          <p:cNvSpPr txBox="1"/>
          <p:nvPr/>
        </p:nvSpPr>
        <p:spPr>
          <a:xfrm>
            <a:off x="4320793" y="914399"/>
            <a:ext cx="1768177" cy="584775"/>
          </a:xfrm>
          <a:prstGeom prst="rect">
            <a:avLst/>
          </a:prstGeom>
          <a:noFill/>
        </p:spPr>
        <p:txBody>
          <a:bodyPr wrap="none" rtlCol="0">
            <a:spAutoFit/>
          </a:bodyPr>
          <a:lstStyle/>
          <a:p>
            <a:pPr algn="ctr"/>
            <a:r>
              <a:rPr lang="pl-PL" sz="1600" dirty="0"/>
              <a:t>zlodowacenie</a:t>
            </a:r>
          </a:p>
          <a:p>
            <a:pPr algn="ctr"/>
            <a:r>
              <a:rPr lang="pl-PL" sz="1600" dirty="0" err="1"/>
              <a:t>późnopaleozoiczne</a:t>
            </a:r>
            <a:endParaRPr lang="pl-PL" sz="1600" dirty="0"/>
          </a:p>
        </p:txBody>
      </p:sp>
      <p:sp>
        <p:nvSpPr>
          <p:cNvPr id="6" name="pole tekstowe 5">
            <a:extLst>
              <a:ext uri="{FF2B5EF4-FFF2-40B4-BE49-F238E27FC236}">
                <a16:creationId xmlns:a16="http://schemas.microsoft.com/office/drawing/2014/main" id="{B551FF08-E5B8-EA58-ED17-A604FF2CE048}"/>
              </a:ext>
            </a:extLst>
          </p:cNvPr>
          <p:cNvSpPr txBox="1"/>
          <p:nvPr/>
        </p:nvSpPr>
        <p:spPr>
          <a:xfrm>
            <a:off x="7204215" y="914399"/>
            <a:ext cx="881781" cy="584775"/>
          </a:xfrm>
          <a:prstGeom prst="rect">
            <a:avLst/>
          </a:prstGeom>
          <a:noFill/>
        </p:spPr>
        <p:txBody>
          <a:bodyPr wrap="none" rtlCol="0">
            <a:spAutoFit/>
          </a:bodyPr>
          <a:lstStyle/>
          <a:p>
            <a:pPr algn="ctr"/>
            <a:r>
              <a:rPr lang="pl-PL" sz="1600" dirty="0"/>
              <a:t>wczesna</a:t>
            </a:r>
          </a:p>
          <a:p>
            <a:pPr algn="ctr"/>
            <a:r>
              <a:rPr lang="pl-PL" sz="1600" dirty="0"/>
              <a:t>kreda</a:t>
            </a:r>
          </a:p>
        </p:txBody>
      </p:sp>
      <p:sp>
        <p:nvSpPr>
          <p:cNvPr id="7" name="pole tekstowe 6">
            <a:extLst>
              <a:ext uri="{FF2B5EF4-FFF2-40B4-BE49-F238E27FC236}">
                <a16:creationId xmlns:a16="http://schemas.microsoft.com/office/drawing/2014/main" id="{E342CAF2-0D26-8894-5D9B-70787A759986}"/>
              </a:ext>
            </a:extLst>
          </p:cNvPr>
          <p:cNvSpPr txBox="1"/>
          <p:nvPr/>
        </p:nvSpPr>
        <p:spPr>
          <a:xfrm>
            <a:off x="8556420" y="914399"/>
            <a:ext cx="1326069" cy="584775"/>
          </a:xfrm>
          <a:prstGeom prst="rect">
            <a:avLst/>
          </a:prstGeom>
          <a:noFill/>
        </p:spPr>
        <p:txBody>
          <a:bodyPr wrap="none" rtlCol="0">
            <a:spAutoFit/>
          </a:bodyPr>
          <a:lstStyle/>
          <a:p>
            <a:pPr algn="ctr"/>
            <a:r>
              <a:rPr lang="pl-PL" sz="1600" dirty="0"/>
              <a:t>zlodowacenie</a:t>
            </a:r>
          </a:p>
          <a:p>
            <a:pPr algn="ctr"/>
            <a:r>
              <a:rPr lang="pl-PL" sz="1600" dirty="0"/>
              <a:t>kenozoiczne</a:t>
            </a:r>
          </a:p>
        </p:txBody>
      </p:sp>
      <p:sp>
        <p:nvSpPr>
          <p:cNvPr id="8" name="Strzałka: w prawo 7">
            <a:extLst>
              <a:ext uri="{FF2B5EF4-FFF2-40B4-BE49-F238E27FC236}">
                <a16:creationId xmlns:a16="http://schemas.microsoft.com/office/drawing/2014/main" id="{707622F1-2AB4-3B2D-524F-7122E090B04A}"/>
              </a:ext>
            </a:extLst>
          </p:cNvPr>
          <p:cNvSpPr/>
          <p:nvPr/>
        </p:nvSpPr>
        <p:spPr>
          <a:xfrm rot="10800000">
            <a:off x="9949164" y="4237630"/>
            <a:ext cx="603094" cy="17073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1202642-E8BD-9DDF-6C21-10D72E57A0AC}"/>
              </a:ext>
            </a:extLst>
          </p:cNvPr>
          <p:cNvSpPr txBox="1"/>
          <p:nvPr/>
        </p:nvSpPr>
        <p:spPr>
          <a:xfrm>
            <a:off x="10552258" y="3953665"/>
            <a:ext cx="839910" cy="738664"/>
          </a:xfrm>
          <a:prstGeom prst="rect">
            <a:avLst/>
          </a:prstGeom>
          <a:noFill/>
        </p:spPr>
        <p:txBody>
          <a:bodyPr wrap="none" rtlCol="0">
            <a:spAutoFit/>
          </a:bodyPr>
          <a:lstStyle/>
          <a:p>
            <a:r>
              <a:rPr lang="pl-PL" sz="1400" dirty="0"/>
              <a:t>obecna</a:t>
            </a:r>
          </a:p>
          <a:p>
            <a:r>
              <a:rPr lang="pl-PL" sz="1400" dirty="0"/>
              <a:t>śr. temp.</a:t>
            </a:r>
          </a:p>
          <a:p>
            <a:r>
              <a:rPr lang="pl-PL" sz="1400" dirty="0"/>
              <a:t>globalna</a:t>
            </a:r>
          </a:p>
        </p:txBody>
      </p:sp>
    </p:spTree>
    <p:extLst>
      <p:ext uri="{BB962C8B-B14F-4D97-AF65-F5344CB8AC3E}">
        <p14:creationId xmlns:p14="http://schemas.microsoft.com/office/powerpoint/2010/main" val="209595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D891A8BD-CFEF-8E40-3FEB-5AD56B2AE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165" y="654566"/>
            <a:ext cx="7999247" cy="5548867"/>
          </a:xfrm>
          <a:prstGeom prst="rect">
            <a:avLst/>
          </a:prstGeom>
        </p:spPr>
      </p:pic>
      <p:sp>
        <p:nvSpPr>
          <p:cNvPr id="4" name="pole tekstowe 3">
            <a:extLst>
              <a:ext uri="{FF2B5EF4-FFF2-40B4-BE49-F238E27FC236}">
                <a16:creationId xmlns:a16="http://schemas.microsoft.com/office/drawing/2014/main" id="{AB5640EC-5327-2F98-E6E7-0B980BC4E647}"/>
              </a:ext>
            </a:extLst>
          </p:cNvPr>
          <p:cNvSpPr txBox="1"/>
          <p:nvPr/>
        </p:nvSpPr>
        <p:spPr>
          <a:xfrm>
            <a:off x="10357790" y="6187041"/>
            <a:ext cx="1577676" cy="276999"/>
          </a:xfrm>
          <a:prstGeom prst="rect">
            <a:avLst/>
          </a:prstGeom>
          <a:noFill/>
        </p:spPr>
        <p:txBody>
          <a:bodyPr wrap="none" rtlCol="0">
            <a:spAutoFit/>
          </a:bodyPr>
          <a:lstStyle/>
          <a:p>
            <a:r>
              <a:rPr lang="pl-PL" sz="1200" dirty="0" err="1"/>
              <a:t>Hodell</a:t>
            </a:r>
            <a:r>
              <a:rPr lang="pl-PL" sz="1200" dirty="0"/>
              <a:t>, Science (2016)</a:t>
            </a:r>
          </a:p>
        </p:txBody>
      </p:sp>
      <p:sp>
        <p:nvSpPr>
          <p:cNvPr id="7" name="Prostokąt 6">
            <a:extLst>
              <a:ext uri="{FF2B5EF4-FFF2-40B4-BE49-F238E27FC236}">
                <a16:creationId xmlns:a16="http://schemas.microsoft.com/office/drawing/2014/main" id="{A877DA01-8935-3530-4BDC-6896D56FE8A1}"/>
              </a:ext>
            </a:extLst>
          </p:cNvPr>
          <p:cNvSpPr/>
          <p:nvPr/>
        </p:nvSpPr>
        <p:spPr>
          <a:xfrm>
            <a:off x="3028950" y="666810"/>
            <a:ext cx="1940451" cy="285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1F2C0C32-2269-5585-F307-A6B47DA1AF50}"/>
              </a:ext>
            </a:extLst>
          </p:cNvPr>
          <p:cNvSpPr/>
          <p:nvPr/>
        </p:nvSpPr>
        <p:spPr>
          <a:xfrm>
            <a:off x="5697474" y="666840"/>
            <a:ext cx="1940451" cy="285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8EC77F3A-0FA7-7D1A-DCF2-660BD4A92DF1}"/>
              </a:ext>
            </a:extLst>
          </p:cNvPr>
          <p:cNvSpPr/>
          <p:nvPr/>
        </p:nvSpPr>
        <p:spPr>
          <a:xfrm>
            <a:off x="8657961" y="673676"/>
            <a:ext cx="1940451" cy="285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a:extLst>
              <a:ext uri="{FF2B5EF4-FFF2-40B4-BE49-F238E27FC236}">
                <a16:creationId xmlns:a16="http://schemas.microsoft.com/office/drawing/2014/main" id="{BFEE6DD4-DA52-270D-E28E-6654A734A76C}"/>
              </a:ext>
            </a:extLst>
          </p:cNvPr>
          <p:cNvSpPr txBox="1"/>
          <p:nvPr/>
        </p:nvSpPr>
        <p:spPr>
          <a:xfrm>
            <a:off x="2306090" y="389131"/>
            <a:ext cx="2381614" cy="646331"/>
          </a:xfrm>
          <a:prstGeom prst="rect">
            <a:avLst/>
          </a:prstGeom>
          <a:noFill/>
        </p:spPr>
        <p:txBody>
          <a:bodyPr wrap="none" rtlCol="0">
            <a:spAutoFit/>
          </a:bodyPr>
          <a:lstStyle/>
          <a:p>
            <a:pPr algn="ctr"/>
            <a:r>
              <a:rPr lang="pl-PL" sz="2000" b="1" dirty="0"/>
              <a:t>Stymulator orbitalny</a:t>
            </a:r>
          </a:p>
          <a:p>
            <a:pPr algn="ctr"/>
            <a:r>
              <a:rPr lang="pl-PL" sz="1600" b="1" dirty="0"/>
              <a:t>cykle </a:t>
            </a:r>
            <a:r>
              <a:rPr lang="pl-PL" sz="1600" b="1" dirty="0" err="1"/>
              <a:t>Milankovicia</a:t>
            </a:r>
            <a:endParaRPr lang="pl-PL" sz="1600" b="1" dirty="0"/>
          </a:p>
        </p:txBody>
      </p:sp>
      <p:sp>
        <p:nvSpPr>
          <p:cNvPr id="5" name="pole tekstowe 4">
            <a:extLst>
              <a:ext uri="{FF2B5EF4-FFF2-40B4-BE49-F238E27FC236}">
                <a16:creationId xmlns:a16="http://schemas.microsoft.com/office/drawing/2014/main" id="{37FF3E9A-55BF-F655-F0A4-9247C18CF539}"/>
              </a:ext>
            </a:extLst>
          </p:cNvPr>
          <p:cNvSpPr txBox="1"/>
          <p:nvPr/>
        </p:nvSpPr>
        <p:spPr>
          <a:xfrm>
            <a:off x="5643651" y="478999"/>
            <a:ext cx="2256643" cy="400110"/>
          </a:xfrm>
          <a:prstGeom prst="rect">
            <a:avLst/>
          </a:prstGeom>
          <a:noFill/>
        </p:spPr>
        <p:txBody>
          <a:bodyPr wrap="none" rtlCol="0">
            <a:spAutoFit/>
          </a:bodyPr>
          <a:lstStyle/>
          <a:p>
            <a:r>
              <a:rPr lang="pl-PL" sz="2000" b="1" dirty="0"/>
              <a:t>System klimatyczny</a:t>
            </a:r>
          </a:p>
        </p:txBody>
      </p:sp>
      <p:sp>
        <p:nvSpPr>
          <p:cNvPr id="6" name="pole tekstowe 5">
            <a:extLst>
              <a:ext uri="{FF2B5EF4-FFF2-40B4-BE49-F238E27FC236}">
                <a16:creationId xmlns:a16="http://schemas.microsoft.com/office/drawing/2014/main" id="{47D96B14-23E9-464F-6A94-F7B5A6418CCF}"/>
              </a:ext>
            </a:extLst>
          </p:cNvPr>
          <p:cNvSpPr txBox="1"/>
          <p:nvPr/>
        </p:nvSpPr>
        <p:spPr>
          <a:xfrm>
            <a:off x="8593872" y="485835"/>
            <a:ext cx="2037545" cy="400110"/>
          </a:xfrm>
          <a:prstGeom prst="rect">
            <a:avLst/>
          </a:prstGeom>
          <a:noFill/>
        </p:spPr>
        <p:txBody>
          <a:bodyPr wrap="none" rtlCol="0">
            <a:spAutoFit/>
          </a:bodyPr>
          <a:lstStyle/>
          <a:p>
            <a:r>
              <a:rPr lang="pl-PL" sz="2000" b="1" dirty="0"/>
              <a:t>Zasięg lądolodów</a:t>
            </a:r>
          </a:p>
        </p:txBody>
      </p:sp>
      <p:sp>
        <p:nvSpPr>
          <p:cNvPr id="13" name="Prostokąt 12">
            <a:extLst>
              <a:ext uri="{FF2B5EF4-FFF2-40B4-BE49-F238E27FC236}">
                <a16:creationId xmlns:a16="http://schemas.microsoft.com/office/drawing/2014/main" id="{13CBB8DC-1389-66B7-FEDF-31E6945F87A1}"/>
              </a:ext>
            </a:extLst>
          </p:cNvPr>
          <p:cNvSpPr/>
          <p:nvPr/>
        </p:nvSpPr>
        <p:spPr>
          <a:xfrm>
            <a:off x="2751133" y="1276350"/>
            <a:ext cx="935042" cy="20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extLst>
              <a:ext uri="{FF2B5EF4-FFF2-40B4-BE49-F238E27FC236}">
                <a16:creationId xmlns:a16="http://schemas.microsoft.com/office/drawing/2014/main" id="{EDA5575A-E965-85D4-DF6B-FA1E10BDEE1B}"/>
              </a:ext>
            </a:extLst>
          </p:cNvPr>
          <p:cNvSpPr/>
          <p:nvPr/>
        </p:nvSpPr>
        <p:spPr>
          <a:xfrm>
            <a:off x="2599165" y="2828825"/>
            <a:ext cx="935042" cy="20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E8B684DD-0B9D-55F1-F254-2E9E16606292}"/>
              </a:ext>
            </a:extLst>
          </p:cNvPr>
          <p:cNvSpPr/>
          <p:nvPr/>
        </p:nvSpPr>
        <p:spPr>
          <a:xfrm>
            <a:off x="2751133" y="4638575"/>
            <a:ext cx="935042" cy="20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AFDBD8D9-907D-0295-220F-7C6398F91BCC}"/>
              </a:ext>
            </a:extLst>
          </p:cNvPr>
          <p:cNvSpPr txBox="1"/>
          <p:nvPr/>
        </p:nvSpPr>
        <p:spPr>
          <a:xfrm>
            <a:off x="2473948" y="1286317"/>
            <a:ext cx="2120517" cy="338554"/>
          </a:xfrm>
          <a:prstGeom prst="rect">
            <a:avLst/>
          </a:prstGeom>
          <a:noFill/>
        </p:spPr>
        <p:txBody>
          <a:bodyPr wrap="none" rtlCol="0">
            <a:spAutoFit/>
          </a:bodyPr>
          <a:lstStyle/>
          <a:p>
            <a:r>
              <a:rPr lang="pl-PL" sz="1600" b="1" dirty="0"/>
              <a:t>ekscentryczność orbity</a:t>
            </a:r>
          </a:p>
        </p:txBody>
      </p:sp>
      <p:sp>
        <p:nvSpPr>
          <p:cNvPr id="11" name="pole tekstowe 10">
            <a:extLst>
              <a:ext uri="{FF2B5EF4-FFF2-40B4-BE49-F238E27FC236}">
                <a16:creationId xmlns:a16="http://schemas.microsoft.com/office/drawing/2014/main" id="{FC01570F-A8E0-D1EF-5070-0345553E6A26}"/>
              </a:ext>
            </a:extLst>
          </p:cNvPr>
          <p:cNvSpPr txBox="1"/>
          <p:nvPr/>
        </p:nvSpPr>
        <p:spPr>
          <a:xfrm>
            <a:off x="2666659" y="2733950"/>
            <a:ext cx="1391215" cy="338554"/>
          </a:xfrm>
          <a:prstGeom prst="rect">
            <a:avLst/>
          </a:prstGeom>
          <a:noFill/>
        </p:spPr>
        <p:txBody>
          <a:bodyPr wrap="none" rtlCol="0">
            <a:spAutoFit/>
          </a:bodyPr>
          <a:lstStyle/>
          <a:p>
            <a:r>
              <a:rPr lang="pl-PL" sz="1600" b="1" dirty="0"/>
              <a:t>nachylenie osi</a:t>
            </a:r>
          </a:p>
        </p:txBody>
      </p:sp>
      <p:sp>
        <p:nvSpPr>
          <p:cNvPr id="12" name="pole tekstowe 11">
            <a:extLst>
              <a:ext uri="{FF2B5EF4-FFF2-40B4-BE49-F238E27FC236}">
                <a16:creationId xmlns:a16="http://schemas.microsoft.com/office/drawing/2014/main" id="{9D3C5E3B-3548-ED76-0D5B-DFBCC9BDA39C}"/>
              </a:ext>
            </a:extLst>
          </p:cNvPr>
          <p:cNvSpPr txBox="1"/>
          <p:nvPr/>
        </p:nvSpPr>
        <p:spPr>
          <a:xfrm>
            <a:off x="2850888" y="4569310"/>
            <a:ext cx="894091" cy="338554"/>
          </a:xfrm>
          <a:prstGeom prst="rect">
            <a:avLst/>
          </a:prstGeom>
          <a:noFill/>
        </p:spPr>
        <p:txBody>
          <a:bodyPr wrap="none" rtlCol="0">
            <a:spAutoFit/>
          </a:bodyPr>
          <a:lstStyle/>
          <a:p>
            <a:r>
              <a:rPr lang="pl-PL" sz="1600" b="1" dirty="0"/>
              <a:t>precesja</a:t>
            </a:r>
          </a:p>
        </p:txBody>
      </p:sp>
      <p:sp>
        <p:nvSpPr>
          <p:cNvPr id="16" name="pole tekstowe 15">
            <a:extLst>
              <a:ext uri="{FF2B5EF4-FFF2-40B4-BE49-F238E27FC236}">
                <a16:creationId xmlns:a16="http://schemas.microsoft.com/office/drawing/2014/main" id="{1A2E1B21-59FC-0CA3-F4EE-7FE10792EA3D}"/>
              </a:ext>
            </a:extLst>
          </p:cNvPr>
          <p:cNvSpPr txBox="1"/>
          <p:nvPr/>
        </p:nvSpPr>
        <p:spPr>
          <a:xfrm>
            <a:off x="1289707" y="1924463"/>
            <a:ext cx="1453796" cy="307777"/>
          </a:xfrm>
          <a:prstGeom prst="rect">
            <a:avLst/>
          </a:prstGeom>
          <a:noFill/>
        </p:spPr>
        <p:txBody>
          <a:bodyPr wrap="none" rtlCol="0">
            <a:spAutoFit/>
          </a:bodyPr>
          <a:lstStyle/>
          <a:p>
            <a:r>
              <a:rPr lang="pl-PL" sz="1400" b="1" dirty="0"/>
              <a:t>okres 100 000 lat</a:t>
            </a:r>
          </a:p>
        </p:txBody>
      </p:sp>
      <p:sp>
        <p:nvSpPr>
          <p:cNvPr id="17" name="pole tekstowe 16">
            <a:extLst>
              <a:ext uri="{FF2B5EF4-FFF2-40B4-BE49-F238E27FC236}">
                <a16:creationId xmlns:a16="http://schemas.microsoft.com/office/drawing/2014/main" id="{316098D7-02A4-02F8-2EBC-FCA6CDA97D40}"/>
              </a:ext>
            </a:extLst>
          </p:cNvPr>
          <p:cNvSpPr txBox="1"/>
          <p:nvPr/>
        </p:nvSpPr>
        <p:spPr>
          <a:xfrm>
            <a:off x="1301135" y="3601032"/>
            <a:ext cx="1362424" cy="307777"/>
          </a:xfrm>
          <a:prstGeom prst="rect">
            <a:avLst/>
          </a:prstGeom>
          <a:noFill/>
        </p:spPr>
        <p:txBody>
          <a:bodyPr wrap="none" rtlCol="0">
            <a:spAutoFit/>
          </a:bodyPr>
          <a:lstStyle/>
          <a:p>
            <a:r>
              <a:rPr lang="pl-PL" sz="1400" b="1" dirty="0"/>
              <a:t>okres 40 000 lat</a:t>
            </a:r>
          </a:p>
        </p:txBody>
      </p:sp>
      <p:sp>
        <p:nvSpPr>
          <p:cNvPr id="18" name="pole tekstowe 17">
            <a:extLst>
              <a:ext uri="{FF2B5EF4-FFF2-40B4-BE49-F238E27FC236}">
                <a16:creationId xmlns:a16="http://schemas.microsoft.com/office/drawing/2014/main" id="{5C420F0F-82D7-1A88-C108-E9843CF6DB6E}"/>
              </a:ext>
            </a:extLst>
          </p:cNvPr>
          <p:cNvSpPr txBox="1"/>
          <p:nvPr/>
        </p:nvSpPr>
        <p:spPr>
          <a:xfrm>
            <a:off x="1312563" y="5277601"/>
            <a:ext cx="1362424" cy="307777"/>
          </a:xfrm>
          <a:prstGeom prst="rect">
            <a:avLst/>
          </a:prstGeom>
          <a:noFill/>
        </p:spPr>
        <p:txBody>
          <a:bodyPr wrap="none" rtlCol="0">
            <a:spAutoFit/>
          </a:bodyPr>
          <a:lstStyle/>
          <a:p>
            <a:r>
              <a:rPr lang="pl-PL" sz="1400" b="1" dirty="0"/>
              <a:t>okres 25 000 lat</a:t>
            </a:r>
          </a:p>
        </p:txBody>
      </p:sp>
      <p:sp>
        <p:nvSpPr>
          <p:cNvPr id="19" name="pole tekstowe 18">
            <a:extLst>
              <a:ext uri="{FF2B5EF4-FFF2-40B4-BE49-F238E27FC236}">
                <a16:creationId xmlns:a16="http://schemas.microsoft.com/office/drawing/2014/main" id="{61B45E1A-E9CB-5A62-ED0F-2D71A80B7A06}"/>
              </a:ext>
            </a:extLst>
          </p:cNvPr>
          <p:cNvSpPr txBox="1"/>
          <p:nvPr/>
        </p:nvSpPr>
        <p:spPr>
          <a:xfrm>
            <a:off x="10357790" y="3570254"/>
            <a:ext cx="1120243" cy="307777"/>
          </a:xfrm>
          <a:prstGeom prst="rect">
            <a:avLst/>
          </a:prstGeom>
          <a:noFill/>
        </p:spPr>
        <p:txBody>
          <a:bodyPr wrap="none" rtlCol="0">
            <a:spAutoFit/>
          </a:bodyPr>
          <a:lstStyle/>
          <a:p>
            <a:r>
              <a:rPr lang="pl-PL" sz="1400" b="1" dirty="0"/>
              <a:t>temperatura</a:t>
            </a:r>
          </a:p>
        </p:txBody>
      </p:sp>
      <p:sp>
        <p:nvSpPr>
          <p:cNvPr id="20" name="Prostokąt 19">
            <a:extLst>
              <a:ext uri="{FF2B5EF4-FFF2-40B4-BE49-F238E27FC236}">
                <a16:creationId xmlns:a16="http://schemas.microsoft.com/office/drawing/2014/main" id="{6A3BDB5E-E594-0C97-1BC8-0C9FBA543BDC}"/>
              </a:ext>
            </a:extLst>
          </p:cNvPr>
          <p:cNvSpPr/>
          <p:nvPr/>
        </p:nvSpPr>
        <p:spPr>
          <a:xfrm>
            <a:off x="9086850" y="2828825"/>
            <a:ext cx="1136650" cy="416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B84B62BF-310D-C2B6-1B47-E0CF484A15C5}"/>
              </a:ext>
            </a:extLst>
          </p:cNvPr>
          <p:cNvSpPr/>
          <p:nvPr/>
        </p:nvSpPr>
        <p:spPr>
          <a:xfrm>
            <a:off x="9103353" y="2864491"/>
            <a:ext cx="1136650" cy="416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7CD8F859-B19F-EEFD-FB51-09B286AD4FEC}"/>
              </a:ext>
            </a:extLst>
          </p:cNvPr>
          <p:cNvSpPr/>
          <p:nvPr/>
        </p:nvSpPr>
        <p:spPr>
          <a:xfrm>
            <a:off x="9147780" y="4082271"/>
            <a:ext cx="1136650" cy="416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a:extLst>
              <a:ext uri="{FF2B5EF4-FFF2-40B4-BE49-F238E27FC236}">
                <a16:creationId xmlns:a16="http://schemas.microsoft.com/office/drawing/2014/main" id="{05103AD3-7EC8-CC82-1893-3FA71BEC9696}"/>
              </a:ext>
            </a:extLst>
          </p:cNvPr>
          <p:cNvSpPr txBox="1"/>
          <p:nvPr/>
        </p:nvSpPr>
        <p:spPr>
          <a:xfrm>
            <a:off x="10593524" y="1803144"/>
            <a:ext cx="1012265" cy="307777"/>
          </a:xfrm>
          <a:prstGeom prst="rect">
            <a:avLst/>
          </a:prstGeom>
          <a:noFill/>
        </p:spPr>
        <p:txBody>
          <a:bodyPr wrap="none" rtlCol="0">
            <a:spAutoFit/>
          </a:bodyPr>
          <a:lstStyle/>
          <a:p>
            <a:r>
              <a:rPr lang="pl-PL" sz="1400" b="1" dirty="0"/>
              <a:t>interglacjał</a:t>
            </a:r>
          </a:p>
        </p:txBody>
      </p:sp>
      <p:sp>
        <p:nvSpPr>
          <p:cNvPr id="24" name="pole tekstowe 23">
            <a:extLst>
              <a:ext uri="{FF2B5EF4-FFF2-40B4-BE49-F238E27FC236}">
                <a16:creationId xmlns:a16="http://schemas.microsoft.com/office/drawing/2014/main" id="{D41D27AD-BB7B-7C15-BD57-14703FD47E71}"/>
              </a:ext>
            </a:extLst>
          </p:cNvPr>
          <p:cNvSpPr txBox="1"/>
          <p:nvPr/>
        </p:nvSpPr>
        <p:spPr>
          <a:xfrm>
            <a:off x="10741363" y="5016638"/>
            <a:ext cx="660758" cy="307777"/>
          </a:xfrm>
          <a:prstGeom prst="rect">
            <a:avLst/>
          </a:prstGeom>
          <a:noFill/>
        </p:spPr>
        <p:txBody>
          <a:bodyPr wrap="none" rtlCol="0">
            <a:spAutoFit/>
          </a:bodyPr>
          <a:lstStyle/>
          <a:p>
            <a:r>
              <a:rPr lang="pl-PL" sz="1400" b="1" dirty="0"/>
              <a:t>glacjał</a:t>
            </a:r>
          </a:p>
        </p:txBody>
      </p:sp>
      <p:sp>
        <p:nvSpPr>
          <p:cNvPr id="27" name="Prostokąt 26">
            <a:extLst>
              <a:ext uri="{FF2B5EF4-FFF2-40B4-BE49-F238E27FC236}">
                <a16:creationId xmlns:a16="http://schemas.microsoft.com/office/drawing/2014/main" id="{7B9A3296-8A54-9BB8-E4FA-E346F8EFEDE9}"/>
              </a:ext>
            </a:extLst>
          </p:cNvPr>
          <p:cNvSpPr/>
          <p:nvPr/>
        </p:nvSpPr>
        <p:spPr>
          <a:xfrm>
            <a:off x="8394609" y="4638575"/>
            <a:ext cx="509694" cy="269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28" name="Prostokąt 27">
            <a:extLst>
              <a:ext uri="{FF2B5EF4-FFF2-40B4-BE49-F238E27FC236}">
                <a16:creationId xmlns:a16="http://schemas.microsoft.com/office/drawing/2014/main" id="{D5A02D8F-D2A4-D33C-B5B9-ADAF041CD378}"/>
              </a:ext>
            </a:extLst>
          </p:cNvPr>
          <p:cNvSpPr/>
          <p:nvPr/>
        </p:nvSpPr>
        <p:spPr>
          <a:xfrm>
            <a:off x="8339025" y="5460528"/>
            <a:ext cx="509694" cy="4381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25" name="pole tekstowe 24">
            <a:extLst>
              <a:ext uri="{FF2B5EF4-FFF2-40B4-BE49-F238E27FC236}">
                <a16:creationId xmlns:a16="http://schemas.microsoft.com/office/drawing/2014/main" id="{17EDC2A5-A0F2-57DF-C58F-88D183DED4FB}"/>
              </a:ext>
            </a:extLst>
          </p:cNvPr>
          <p:cNvSpPr txBox="1"/>
          <p:nvPr/>
        </p:nvSpPr>
        <p:spPr>
          <a:xfrm>
            <a:off x="8303335" y="4498296"/>
            <a:ext cx="692241" cy="523220"/>
          </a:xfrm>
          <a:prstGeom prst="rect">
            <a:avLst/>
          </a:prstGeom>
          <a:noFill/>
        </p:spPr>
        <p:txBody>
          <a:bodyPr wrap="none" rtlCol="0">
            <a:spAutoFit/>
          </a:bodyPr>
          <a:lstStyle/>
          <a:p>
            <a:r>
              <a:rPr lang="pl-PL" sz="1400" b="1" dirty="0"/>
              <a:t>lód </a:t>
            </a:r>
          </a:p>
          <a:p>
            <a:r>
              <a:rPr lang="pl-PL" sz="1400" b="1" dirty="0"/>
              <a:t>morski</a:t>
            </a:r>
          </a:p>
        </p:txBody>
      </p:sp>
      <p:sp>
        <p:nvSpPr>
          <p:cNvPr id="26" name="pole tekstowe 25">
            <a:extLst>
              <a:ext uri="{FF2B5EF4-FFF2-40B4-BE49-F238E27FC236}">
                <a16:creationId xmlns:a16="http://schemas.microsoft.com/office/drawing/2014/main" id="{2498156E-C339-94E3-06C4-6D18E1CBC2B7}"/>
              </a:ext>
            </a:extLst>
          </p:cNvPr>
          <p:cNvSpPr txBox="1"/>
          <p:nvPr/>
        </p:nvSpPr>
        <p:spPr>
          <a:xfrm>
            <a:off x="8264263" y="5438274"/>
            <a:ext cx="787395" cy="307777"/>
          </a:xfrm>
          <a:prstGeom prst="rect">
            <a:avLst/>
          </a:prstGeom>
          <a:noFill/>
        </p:spPr>
        <p:txBody>
          <a:bodyPr wrap="none" rtlCol="0">
            <a:spAutoFit/>
          </a:bodyPr>
          <a:lstStyle/>
          <a:p>
            <a:r>
              <a:rPr lang="pl-PL" sz="1400" b="1" dirty="0"/>
              <a:t>lądolód </a:t>
            </a:r>
          </a:p>
        </p:txBody>
      </p:sp>
    </p:spTree>
    <p:extLst>
      <p:ext uri="{BB962C8B-B14F-4D97-AF65-F5344CB8AC3E}">
        <p14:creationId xmlns:p14="http://schemas.microsoft.com/office/powerpoint/2010/main" val="290087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6256191-4A52-F25C-9E04-42963060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24" y="758745"/>
            <a:ext cx="9131289" cy="5340510"/>
          </a:xfrm>
          <a:prstGeom prst="rect">
            <a:avLst/>
          </a:prstGeom>
        </p:spPr>
      </p:pic>
      <p:sp>
        <p:nvSpPr>
          <p:cNvPr id="3" name="pole tekstowe 2">
            <a:extLst>
              <a:ext uri="{FF2B5EF4-FFF2-40B4-BE49-F238E27FC236}">
                <a16:creationId xmlns:a16="http://schemas.microsoft.com/office/drawing/2014/main" id="{50C4F97B-4E85-27A5-B4D3-6FE7CA4A4E6C}"/>
              </a:ext>
            </a:extLst>
          </p:cNvPr>
          <p:cNvSpPr txBox="1"/>
          <p:nvPr/>
        </p:nvSpPr>
        <p:spPr>
          <a:xfrm>
            <a:off x="8788893" y="6409678"/>
            <a:ext cx="1584601" cy="276999"/>
          </a:xfrm>
          <a:prstGeom prst="rect">
            <a:avLst/>
          </a:prstGeom>
          <a:noFill/>
        </p:spPr>
        <p:txBody>
          <a:bodyPr wrap="none" rtlCol="0">
            <a:spAutoFit/>
          </a:bodyPr>
          <a:lstStyle/>
          <a:p>
            <a:r>
              <a:rPr lang="pl-PL" sz="1200" dirty="0"/>
              <a:t>wg </a:t>
            </a:r>
            <a:r>
              <a:rPr lang="pl-PL" sz="1200" dirty="0" err="1"/>
              <a:t>Scotese</a:t>
            </a:r>
            <a:r>
              <a:rPr lang="pl-PL" sz="1200" dirty="0"/>
              <a:t> i in. (2021)</a:t>
            </a:r>
          </a:p>
        </p:txBody>
      </p:sp>
      <p:sp>
        <p:nvSpPr>
          <p:cNvPr id="4" name="Prostokąt 3">
            <a:extLst>
              <a:ext uri="{FF2B5EF4-FFF2-40B4-BE49-F238E27FC236}">
                <a16:creationId xmlns:a16="http://schemas.microsoft.com/office/drawing/2014/main" id="{A7A97D80-A9BC-8350-1E88-05D542F84D86}"/>
              </a:ext>
            </a:extLst>
          </p:cNvPr>
          <p:cNvSpPr/>
          <p:nvPr/>
        </p:nvSpPr>
        <p:spPr>
          <a:xfrm>
            <a:off x="10218198" y="5548544"/>
            <a:ext cx="121190" cy="150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dół 4">
            <a:extLst>
              <a:ext uri="{FF2B5EF4-FFF2-40B4-BE49-F238E27FC236}">
                <a16:creationId xmlns:a16="http://schemas.microsoft.com/office/drawing/2014/main" id="{1C44CE23-733E-0E12-3CEB-A0BF0F9E9DE1}"/>
              </a:ext>
            </a:extLst>
          </p:cNvPr>
          <p:cNvSpPr/>
          <p:nvPr/>
        </p:nvSpPr>
        <p:spPr>
          <a:xfrm>
            <a:off x="6144826" y="829351"/>
            <a:ext cx="309238" cy="18334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74A46F2C-7498-E05A-050E-C88DF1946589}"/>
              </a:ext>
            </a:extLst>
          </p:cNvPr>
          <p:cNvSpPr txBox="1"/>
          <p:nvPr/>
        </p:nvSpPr>
        <p:spPr>
          <a:xfrm>
            <a:off x="6366770" y="829351"/>
            <a:ext cx="457176" cy="338554"/>
          </a:xfrm>
          <a:prstGeom prst="rect">
            <a:avLst/>
          </a:prstGeom>
          <a:noFill/>
        </p:spPr>
        <p:txBody>
          <a:bodyPr wrap="none" rtlCol="0">
            <a:spAutoFit/>
          </a:bodyPr>
          <a:lstStyle/>
          <a:p>
            <a:r>
              <a:rPr lang="pl-PL" sz="1600" b="1" dirty="0"/>
              <a:t>P-T</a:t>
            </a:r>
          </a:p>
        </p:txBody>
      </p:sp>
      <p:sp>
        <p:nvSpPr>
          <p:cNvPr id="7" name="pole tekstowe 6">
            <a:extLst>
              <a:ext uri="{FF2B5EF4-FFF2-40B4-BE49-F238E27FC236}">
                <a16:creationId xmlns:a16="http://schemas.microsoft.com/office/drawing/2014/main" id="{7D173610-626F-E577-4C46-A830A8F5811C}"/>
              </a:ext>
            </a:extLst>
          </p:cNvPr>
          <p:cNvSpPr txBox="1"/>
          <p:nvPr/>
        </p:nvSpPr>
        <p:spPr>
          <a:xfrm>
            <a:off x="8789013" y="4473985"/>
            <a:ext cx="615040" cy="338554"/>
          </a:xfrm>
          <a:prstGeom prst="rect">
            <a:avLst/>
          </a:prstGeom>
          <a:noFill/>
        </p:spPr>
        <p:txBody>
          <a:bodyPr wrap="none" rtlCol="0">
            <a:spAutoFit/>
          </a:bodyPr>
          <a:lstStyle/>
          <a:p>
            <a:r>
              <a:rPr lang="pl-PL" sz="1600" b="1" dirty="0"/>
              <a:t>K-Pal</a:t>
            </a:r>
          </a:p>
        </p:txBody>
      </p:sp>
      <p:sp>
        <p:nvSpPr>
          <p:cNvPr id="8" name="Strzałka: w dół 7">
            <a:extLst>
              <a:ext uri="{FF2B5EF4-FFF2-40B4-BE49-F238E27FC236}">
                <a16:creationId xmlns:a16="http://schemas.microsoft.com/office/drawing/2014/main" id="{B21329B1-ECE1-3404-8EED-EF4B129B0BF9}"/>
              </a:ext>
            </a:extLst>
          </p:cNvPr>
          <p:cNvSpPr/>
          <p:nvPr/>
        </p:nvSpPr>
        <p:spPr>
          <a:xfrm>
            <a:off x="7316979" y="2068541"/>
            <a:ext cx="168676" cy="383604"/>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36A9A3DF-FCDD-497C-0260-8BE8665284DC}"/>
              </a:ext>
            </a:extLst>
          </p:cNvPr>
          <p:cNvSpPr txBox="1"/>
          <p:nvPr/>
        </p:nvSpPr>
        <p:spPr>
          <a:xfrm>
            <a:off x="6896435" y="1479484"/>
            <a:ext cx="1009764" cy="584775"/>
          </a:xfrm>
          <a:prstGeom prst="rect">
            <a:avLst/>
          </a:prstGeom>
          <a:noFill/>
        </p:spPr>
        <p:txBody>
          <a:bodyPr wrap="none" rtlCol="0">
            <a:spAutoFit/>
          </a:bodyPr>
          <a:lstStyle/>
          <a:p>
            <a:r>
              <a:rPr lang="pl-PL" sz="1600" b="1" dirty="0"/>
              <a:t>Zdarzenie</a:t>
            </a:r>
          </a:p>
          <a:p>
            <a:r>
              <a:rPr lang="pl-PL" sz="1600" b="1" dirty="0" err="1"/>
              <a:t>Jenkynsa</a:t>
            </a:r>
            <a:endParaRPr lang="pl-PL" sz="1600" b="1" dirty="0"/>
          </a:p>
        </p:txBody>
      </p:sp>
      <p:sp>
        <p:nvSpPr>
          <p:cNvPr id="10" name="Strzałka: w dół 9">
            <a:extLst>
              <a:ext uri="{FF2B5EF4-FFF2-40B4-BE49-F238E27FC236}">
                <a16:creationId xmlns:a16="http://schemas.microsoft.com/office/drawing/2014/main" id="{977D6FD3-4771-BD76-3F05-3772F39BAE85}"/>
              </a:ext>
            </a:extLst>
          </p:cNvPr>
          <p:cNvSpPr/>
          <p:nvPr/>
        </p:nvSpPr>
        <p:spPr>
          <a:xfrm>
            <a:off x="8657508" y="1388268"/>
            <a:ext cx="168676" cy="383604"/>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172A0B20-2BF6-41BA-95BA-60FE13961CF6}"/>
              </a:ext>
            </a:extLst>
          </p:cNvPr>
          <p:cNvSpPr txBox="1"/>
          <p:nvPr/>
        </p:nvSpPr>
        <p:spPr>
          <a:xfrm>
            <a:off x="8397844" y="1077845"/>
            <a:ext cx="696409" cy="338554"/>
          </a:xfrm>
          <a:prstGeom prst="rect">
            <a:avLst/>
          </a:prstGeom>
          <a:noFill/>
        </p:spPr>
        <p:txBody>
          <a:bodyPr wrap="none" rtlCol="0">
            <a:spAutoFit/>
          </a:bodyPr>
          <a:lstStyle/>
          <a:p>
            <a:r>
              <a:rPr lang="pl-PL" sz="1600" b="1" dirty="0" err="1"/>
              <a:t>OAE</a:t>
            </a:r>
            <a:r>
              <a:rPr lang="pl-PL" sz="1600" b="1" dirty="0"/>
              <a:t> 2</a:t>
            </a:r>
          </a:p>
        </p:txBody>
      </p:sp>
      <p:sp>
        <p:nvSpPr>
          <p:cNvPr id="12" name="Strzałka: w dół 11">
            <a:extLst>
              <a:ext uri="{FF2B5EF4-FFF2-40B4-BE49-F238E27FC236}">
                <a16:creationId xmlns:a16="http://schemas.microsoft.com/office/drawing/2014/main" id="{C57536A8-C90B-F197-4461-A46F12DB959A}"/>
              </a:ext>
            </a:extLst>
          </p:cNvPr>
          <p:cNvSpPr/>
          <p:nvPr/>
        </p:nvSpPr>
        <p:spPr>
          <a:xfrm>
            <a:off x="8191683" y="2209687"/>
            <a:ext cx="168676" cy="383604"/>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D68689EF-8679-7DC1-5BE6-CBBFCA4CE5CF}"/>
              </a:ext>
            </a:extLst>
          </p:cNvPr>
          <p:cNvSpPr txBox="1"/>
          <p:nvPr/>
        </p:nvSpPr>
        <p:spPr>
          <a:xfrm>
            <a:off x="7932019" y="1899264"/>
            <a:ext cx="797398" cy="338554"/>
          </a:xfrm>
          <a:prstGeom prst="rect">
            <a:avLst/>
          </a:prstGeom>
          <a:noFill/>
        </p:spPr>
        <p:txBody>
          <a:bodyPr wrap="none" rtlCol="0">
            <a:spAutoFit/>
          </a:bodyPr>
          <a:lstStyle/>
          <a:p>
            <a:r>
              <a:rPr lang="pl-PL" sz="1600" b="1" dirty="0" err="1"/>
              <a:t>OAE</a:t>
            </a:r>
            <a:r>
              <a:rPr lang="pl-PL" sz="1600" b="1" dirty="0"/>
              <a:t> 1a</a:t>
            </a:r>
          </a:p>
        </p:txBody>
      </p:sp>
      <p:pic>
        <p:nvPicPr>
          <p:cNvPr id="14" name="Obraz 13">
            <a:extLst>
              <a:ext uri="{FF2B5EF4-FFF2-40B4-BE49-F238E27FC236}">
                <a16:creationId xmlns:a16="http://schemas.microsoft.com/office/drawing/2014/main" id="{00CBD00C-D481-BB8A-8464-CEF308835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9" y="981076"/>
            <a:ext cx="6028461" cy="4018972"/>
          </a:xfrm>
          <a:prstGeom prst="rect">
            <a:avLst/>
          </a:prstGeom>
        </p:spPr>
      </p:pic>
      <p:pic>
        <p:nvPicPr>
          <p:cNvPr id="15" name="Obraz 14">
            <a:extLst>
              <a:ext uri="{FF2B5EF4-FFF2-40B4-BE49-F238E27FC236}">
                <a16:creationId xmlns:a16="http://schemas.microsoft.com/office/drawing/2014/main" id="{D0435752-F1B3-6D3E-7512-39AF5E852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4" y="1251061"/>
            <a:ext cx="6037005" cy="3971318"/>
          </a:xfrm>
          <a:prstGeom prst="rect">
            <a:avLst/>
          </a:prstGeom>
        </p:spPr>
      </p:pic>
      <p:sp>
        <p:nvSpPr>
          <p:cNvPr id="16" name="Strzałka: w dół 15">
            <a:extLst>
              <a:ext uri="{FF2B5EF4-FFF2-40B4-BE49-F238E27FC236}">
                <a16:creationId xmlns:a16="http://schemas.microsoft.com/office/drawing/2014/main" id="{AF90A606-456E-BCCC-901A-E5D8581AFE27}"/>
              </a:ext>
            </a:extLst>
          </p:cNvPr>
          <p:cNvSpPr/>
          <p:nvPr/>
        </p:nvSpPr>
        <p:spPr>
          <a:xfrm rot="10800000">
            <a:off x="8939634" y="4318773"/>
            <a:ext cx="309238" cy="18334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8" name="Obraz 17">
            <a:extLst>
              <a:ext uri="{FF2B5EF4-FFF2-40B4-BE49-F238E27FC236}">
                <a16:creationId xmlns:a16="http://schemas.microsoft.com/office/drawing/2014/main" id="{85C305A3-1776-9752-FF38-1313406E99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 y="3472"/>
            <a:ext cx="5158201" cy="6880756"/>
          </a:xfrm>
          <a:prstGeom prst="rect">
            <a:avLst/>
          </a:prstGeom>
        </p:spPr>
      </p:pic>
      <p:sp>
        <p:nvSpPr>
          <p:cNvPr id="17" name="pole tekstowe 16">
            <a:extLst>
              <a:ext uri="{FF2B5EF4-FFF2-40B4-BE49-F238E27FC236}">
                <a16:creationId xmlns:a16="http://schemas.microsoft.com/office/drawing/2014/main" id="{03CAE9BB-6142-2FC1-F46C-8126ECD3E30C}"/>
              </a:ext>
            </a:extLst>
          </p:cNvPr>
          <p:cNvSpPr txBox="1"/>
          <p:nvPr/>
        </p:nvSpPr>
        <p:spPr>
          <a:xfrm>
            <a:off x="6568076" y="255820"/>
            <a:ext cx="3027817" cy="584775"/>
          </a:xfrm>
          <a:prstGeom prst="rect">
            <a:avLst/>
          </a:prstGeom>
          <a:noFill/>
        </p:spPr>
        <p:txBody>
          <a:bodyPr wrap="none" rtlCol="0">
            <a:spAutoFit/>
          </a:bodyPr>
          <a:lstStyle/>
          <a:p>
            <a:pPr algn="ctr"/>
            <a:r>
              <a:rPr lang="pl-PL" sz="1600" b="1" dirty="0"/>
              <a:t>Oceaniczne zdarzenia </a:t>
            </a:r>
            <a:r>
              <a:rPr lang="pl-PL" sz="1600" b="1" dirty="0" err="1"/>
              <a:t>anoksyczne</a:t>
            </a:r>
            <a:endParaRPr lang="pl-PL" sz="1600" b="1" dirty="0"/>
          </a:p>
          <a:p>
            <a:pPr algn="ctr"/>
            <a:r>
              <a:rPr lang="pl-PL" sz="1600" dirty="0" err="1"/>
              <a:t>Oceanic</a:t>
            </a:r>
            <a:r>
              <a:rPr lang="pl-PL" sz="1600" dirty="0"/>
              <a:t> </a:t>
            </a:r>
            <a:r>
              <a:rPr lang="pl-PL" sz="1600" dirty="0" err="1"/>
              <a:t>anoxic</a:t>
            </a:r>
            <a:r>
              <a:rPr lang="pl-PL" sz="1600" dirty="0"/>
              <a:t> </a:t>
            </a:r>
            <a:r>
              <a:rPr lang="pl-PL" sz="1600" dirty="0" err="1"/>
              <a:t>events</a:t>
            </a:r>
            <a:r>
              <a:rPr lang="pl-PL" sz="1600" dirty="0"/>
              <a:t> (</a:t>
            </a:r>
            <a:r>
              <a:rPr lang="pl-PL" sz="1600" dirty="0" err="1"/>
              <a:t>OAEs</a:t>
            </a:r>
            <a:r>
              <a:rPr lang="pl-PL" sz="1600" dirty="0"/>
              <a:t>)</a:t>
            </a:r>
          </a:p>
        </p:txBody>
      </p:sp>
    </p:spTree>
    <p:extLst>
      <p:ext uri="{BB962C8B-B14F-4D97-AF65-F5344CB8AC3E}">
        <p14:creationId xmlns:p14="http://schemas.microsoft.com/office/powerpoint/2010/main" val="26641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p:bldP spid="7" grpId="1"/>
      <p:bldP spid="8" grpId="0" animBg="1"/>
      <p:bldP spid="9" grpId="0"/>
      <p:bldP spid="10" grpId="0" animBg="1"/>
      <p:bldP spid="11" grpId="0"/>
      <p:bldP spid="12" grpId="0" animBg="1"/>
      <p:bldP spid="13" grpId="0"/>
      <p:bldP spid="16" grpId="0" animBg="1"/>
      <p:bldP spid="16" grpId="1"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DCC8059-890F-AAAA-726D-83A9D1D10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74650"/>
            <a:ext cx="7239000" cy="6108700"/>
          </a:xfrm>
          <a:prstGeom prst="rect">
            <a:avLst/>
          </a:prstGeom>
        </p:spPr>
      </p:pic>
      <p:sp>
        <p:nvSpPr>
          <p:cNvPr id="4" name="pole tekstowe 3">
            <a:extLst>
              <a:ext uri="{FF2B5EF4-FFF2-40B4-BE49-F238E27FC236}">
                <a16:creationId xmlns:a16="http://schemas.microsoft.com/office/drawing/2014/main" id="{21B774E5-063D-7A1A-7598-1C685536028B}"/>
              </a:ext>
            </a:extLst>
          </p:cNvPr>
          <p:cNvSpPr txBox="1"/>
          <p:nvPr/>
        </p:nvSpPr>
        <p:spPr>
          <a:xfrm>
            <a:off x="10147177" y="6483350"/>
            <a:ext cx="1114408" cy="276999"/>
          </a:xfrm>
          <a:prstGeom prst="rect">
            <a:avLst/>
          </a:prstGeom>
          <a:noFill/>
        </p:spPr>
        <p:txBody>
          <a:bodyPr wrap="none" rtlCol="0">
            <a:spAutoFit/>
          </a:bodyPr>
          <a:lstStyle/>
          <a:p>
            <a:r>
              <a:rPr lang="pl-PL" sz="1200" dirty="0" err="1"/>
              <a:t>Jenkyns</a:t>
            </a:r>
            <a:r>
              <a:rPr lang="pl-PL" sz="1200" dirty="0"/>
              <a:t> (2010)</a:t>
            </a:r>
          </a:p>
        </p:txBody>
      </p:sp>
      <p:sp>
        <p:nvSpPr>
          <p:cNvPr id="5" name="pole tekstowe 4">
            <a:extLst>
              <a:ext uri="{FF2B5EF4-FFF2-40B4-BE49-F238E27FC236}">
                <a16:creationId xmlns:a16="http://schemas.microsoft.com/office/drawing/2014/main" id="{71339A7A-A4B2-2F21-23C8-B35CBCCA2181}"/>
              </a:ext>
            </a:extLst>
          </p:cNvPr>
          <p:cNvSpPr txBox="1"/>
          <p:nvPr/>
        </p:nvSpPr>
        <p:spPr>
          <a:xfrm>
            <a:off x="2938509" y="5362113"/>
            <a:ext cx="184731" cy="584775"/>
          </a:xfrm>
          <a:prstGeom prst="rect">
            <a:avLst/>
          </a:prstGeom>
          <a:noFill/>
          <a:scene3d>
            <a:camera prst="orthographicFront">
              <a:rot lat="0" lon="2400000" rev="0"/>
            </a:camera>
            <a:lightRig rig="threePt" dir="t"/>
          </a:scene3d>
        </p:spPr>
        <p:txBody>
          <a:bodyPr wrap="none" rtlCol="0">
            <a:spAutoFit/>
          </a:bodyPr>
          <a:lstStyle/>
          <a:p>
            <a:endParaRPr lang="pl-PL" sz="1600" dirty="0"/>
          </a:p>
          <a:p>
            <a:endParaRPr lang="pl-PL" sz="1600" dirty="0"/>
          </a:p>
        </p:txBody>
      </p:sp>
      <p:sp>
        <p:nvSpPr>
          <p:cNvPr id="2" name="Strzałka: w prawo 1">
            <a:extLst>
              <a:ext uri="{FF2B5EF4-FFF2-40B4-BE49-F238E27FC236}">
                <a16:creationId xmlns:a16="http://schemas.microsoft.com/office/drawing/2014/main" id="{341C4FEA-B988-634C-C730-A7A1B51E48FC}"/>
              </a:ext>
            </a:extLst>
          </p:cNvPr>
          <p:cNvSpPr/>
          <p:nvPr/>
        </p:nvSpPr>
        <p:spPr>
          <a:xfrm rot="1126458">
            <a:off x="4777502" y="843640"/>
            <a:ext cx="957084" cy="4508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600AE927-644B-3A9C-28C3-51114236C663}"/>
              </a:ext>
            </a:extLst>
          </p:cNvPr>
          <p:cNvSpPr/>
          <p:nvPr/>
        </p:nvSpPr>
        <p:spPr>
          <a:xfrm rot="16200000">
            <a:off x="4185194" y="3203571"/>
            <a:ext cx="957084" cy="4508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9F98AC5-A52C-0A90-531B-F15B75A33DDF}"/>
              </a:ext>
            </a:extLst>
          </p:cNvPr>
          <p:cNvSpPr txBox="1"/>
          <p:nvPr/>
        </p:nvSpPr>
        <p:spPr>
          <a:xfrm>
            <a:off x="3123240" y="1235869"/>
            <a:ext cx="1181734" cy="523220"/>
          </a:xfrm>
          <a:prstGeom prst="rect">
            <a:avLst/>
          </a:prstGeom>
          <a:noFill/>
        </p:spPr>
        <p:txBody>
          <a:bodyPr wrap="none" rtlCol="0">
            <a:spAutoFit/>
          </a:bodyPr>
          <a:lstStyle/>
          <a:p>
            <a:pPr algn="ctr"/>
            <a:r>
              <a:rPr lang="pl-PL" sz="1400" b="1" dirty="0"/>
              <a:t>zwilgotnienie</a:t>
            </a:r>
          </a:p>
          <a:p>
            <a:pPr algn="ctr"/>
            <a:r>
              <a:rPr lang="pl-PL" sz="1400" b="1" dirty="0"/>
              <a:t>klimatu</a:t>
            </a:r>
          </a:p>
        </p:txBody>
      </p:sp>
      <p:sp>
        <p:nvSpPr>
          <p:cNvPr id="10" name="Prostokąt 9">
            <a:extLst>
              <a:ext uri="{FF2B5EF4-FFF2-40B4-BE49-F238E27FC236}">
                <a16:creationId xmlns:a16="http://schemas.microsoft.com/office/drawing/2014/main" id="{21C8C2F5-7E74-A96A-B8F4-A3AE611D3AE2}"/>
              </a:ext>
            </a:extLst>
          </p:cNvPr>
          <p:cNvSpPr/>
          <p:nvPr/>
        </p:nvSpPr>
        <p:spPr>
          <a:xfrm>
            <a:off x="5743575" y="1000125"/>
            <a:ext cx="1089368" cy="471488"/>
          </a:xfrm>
          <a:prstGeom prst="rect">
            <a:avLst/>
          </a:prstGeom>
          <a:solidFill>
            <a:srgbClr val="CCFFFF"/>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29F6C72F-C748-911C-ACDE-778648A1611B}"/>
              </a:ext>
            </a:extLst>
          </p:cNvPr>
          <p:cNvSpPr txBox="1"/>
          <p:nvPr/>
        </p:nvSpPr>
        <p:spPr>
          <a:xfrm>
            <a:off x="5812006" y="974259"/>
            <a:ext cx="952505" cy="523220"/>
          </a:xfrm>
          <a:prstGeom prst="rect">
            <a:avLst/>
          </a:prstGeom>
          <a:noFill/>
          <a:ln>
            <a:solidFill>
              <a:srgbClr val="CCFFFF"/>
            </a:solidFill>
          </a:ln>
        </p:spPr>
        <p:txBody>
          <a:bodyPr wrap="none" rtlCol="0">
            <a:spAutoFit/>
          </a:bodyPr>
          <a:lstStyle/>
          <a:p>
            <a:pPr algn="ctr"/>
            <a:r>
              <a:rPr lang="pl-PL" sz="1400" b="1" dirty="0"/>
              <a:t>ocieplenie</a:t>
            </a:r>
          </a:p>
          <a:p>
            <a:pPr algn="ctr"/>
            <a:r>
              <a:rPr lang="pl-PL" sz="1400" b="1" dirty="0"/>
              <a:t>globalne</a:t>
            </a:r>
          </a:p>
        </p:txBody>
      </p:sp>
      <p:sp>
        <p:nvSpPr>
          <p:cNvPr id="11" name="pole tekstowe 10">
            <a:extLst>
              <a:ext uri="{FF2B5EF4-FFF2-40B4-BE49-F238E27FC236}">
                <a16:creationId xmlns:a16="http://schemas.microsoft.com/office/drawing/2014/main" id="{3EE2A3F9-9D59-396F-20AC-D69DDCFC48DA}"/>
              </a:ext>
            </a:extLst>
          </p:cNvPr>
          <p:cNvSpPr txBox="1"/>
          <p:nvPr/>
        </p:nvSpPr>
        <p:spPr>
          <a:xfrm rot="1210282">
            <a:off x="2619513" y="2205693"/>
            <a:ext cx="1007455" cy="523220"/>
          </a:xfrm>
          <a:prstGeom prst="rect">
            <a:avLst/>
          </a:prstGeom>
          <a:noFill/>
        </p:spPr>
        <p:txBody>
          <a:bodyPr wrap="none" rtlCol="0">
            <a:spAutoFit/>
          </a:bodyPr>
          <a:lstStyle/>
          <a:p>
            <a:pPr algn="ctr"/>
            <a:r>
              <a:rPr lang="pl-PL" sz="1400" b="1" dirty="0"/>
              <a:t>transgresja</a:t>
            </a:r>
          </a:p>
          <a:p>
            <a:pPr algn="ctr"/>
            <a:r>
              <a:rPr lang="pl-PL" sz="1400" b="1" dirty="0"/>
              <a:t>morska</a:t>
            </a:r>
          </a:p>
        </p:txBody>
      </p:sp>
      <p:sp>
        <p:nvSpPr>
          <p:cNvPr id="12" name="pole tekstowe 11">
            <a:extLst>
              <a:ext uri="{FF2B5EF4-FFF2-40B4-BE49-F238E27FC236}">
                <a16:creationId xmlns:a16="http://schemas.microsoft.com/office/drawing/2014/main" id="{26F34CAF-8AE2-A48D-72AC-C3F49515B5E8}"/>
              </a:ext>
            </a:extLst>
          </p:cNvPr>
          <p:cNvSpPr txBox="1"/>
          <p:nvPr/>
        </p:nvSpPr>
        <p:spPr>
          <a:xfrm>
            <a:off x="9639569" y="3685873"/>
            <a:ext cx="1708032" cy="523220"/>
          </a:xfrm>
          <a:prstGeom prst="rect">
            <a:avLst/>
          </a:prstGeom>
          <a:noFill/>
        </p:spPr>
        <p:txBody>
          <a:bodyPr wrap="none" rtlCol="0">
            <a:spAutoFit/>
          </a:bodyPr>
          <a:lstStyle/>
          <a:p>
            <a:pPr algn="ctr"/>
            <a:r>
              <a:rPr lang="pl-PL" sz="1400" b="1" dirty="0"/>
              <a:t>zakwaszenie wód</a:t>
            </a:r>
          </a:p>
          <a:p>
            <a:pPr algn="ctr"/>
            <a:r>
              <a:rPr lang="pl-PL" sz="1400" b="1" dirty="0"/>
              <a:t>rozpuszczanie CaCO</a:t>
            </a:r>
            <a:r>
              <a:rPr lang="pl-PL" sz="1400" b="1" baseline="-25000" dirty="0"/>
              <a:t>3</a:t>
            </a:r>
          </a:p>
        </p:txBody>
      </p:sp>
      <p:sp>
        <p:nvSpPr>
          <p:cNvPr id="13" name="pole tekstowe 12">
            <a:extLst>
              <a:ext uri="{FF2B5EF4-FFF2-40B4-BE49-F238E27FC236}">
                <a16:creationId xmlns:a16="http://schemas.microsoft.com/office/drawing/2014/main" id="{1D4D9F95-3934-B52B-6C81-3F9917A3586D}"/>
              </a:ext>
            </a:extLst>
          </p:cNvPr>
          <p:cNvSpPr txBox="1"/>
          <p:nvPr/>
        </p:nvSpPr>
        <p:spPr>
          <a:xfrm>
            <a:off x="9619437" y="4823001"/>
            <a:ext cx="1626920" cy="523220"/>
          </a:xfrm>
          <a:prstGeom prst="rect">
            <a:avLst/>
          </a:prstGeom>
          <a:noFill/>
        </p:spPr>
        <p:txBody>
          <a:bodyPr wrap="none" rtlCol="0">
            <a:spAutoFit/>
          </a:bodyPr>
          <a:lstStyle/>
          <a:p>
            <a:pPr algn="ctr"/>
            <a:r>
              <a:rPr lang="pl-PL" sz="1400" b="1" dirty="0"/>
              <a:t>sekwestracja CO</a:t>
            </a:r>
            <a:r>
              <a:rPr lang="pl-PL" sz="1400" b="1" baseline="-25000" dirty="0"/>
              <a:t>2</a:t>
            </a:r>
          </a:p>
          <a:p>
            <a:pPr algn="ctr"/>
            <a:r>
              <a:rPr lang="pl-PL" sz="1400" b="1" dirty="0"/>
              <a:t>w czarnych łupkach</a:t>
            </a:r>
          </a:p>
        </p:txBody>
      </p:sp>
      <p:sp>
        <p:nvSpPr>
          <p:cNvPr id="15" name="Prostokąt 14">
            <a:extLst>
              <a:ext uri="{FF2B5EF4-FFF2-40B4-BE49-F238E27FC236}">
                <a16:creationId xmlns:a16="http://schemas.microsoft.com/office/drawing/2014/main" id="{A2E27E4F-AD07-2802-8EA5-3651AFBDFFAB}"/>
              </a:ext>
            </a:extLst>
          </p:cNvPr>
          <p:cNvSpPr/>
          <p:nvPr/>
        </p:nvSpPr>
        <p:spPr>
          <a:xfrm>
            <a:off x="7305675" y="2003546"/>
            <a:ext cx="1089368" cy="471488"/>
          </a:xfrm>
          <a:prstGeom prst="rect">
            <a:avLst/>
          </a:prstGeom>
          <a:solidFill>
            <a:srgbClr val="CCFFFF"/>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7A4CFC78-DFC6-2FC9-7671-2B3924762C69}"/>
              </a:ext>
            </a:extLst>
          </p:cNvPr>
          <p:cNvSpPr txBox="1"/>
          <p:nvPr/>
        </p:nvSpPr>
        <p:spPr>
          <a:xfrm>
            <a:off x="7182707" y="1977680"/>
            <a:ext cx="1335302" cy="523220"/>
          </a:xfrm>
          <a:prstGeom prst="rect">
            <a:avLst/>
          </a:prstGeom>
          <a:noFill/>
          <a:ln>
            <a:solidFill>
              <a:srgbClr val="CCFFFF"/>
            </a:solidFill>
          </a:ln>
        </p:spPr>
        <p:txBody>
          <a:bodyPr wrap="square" rtlCol="0">
            <a:spAutoFit/>
          </a:bodyPr>
          <a:lstStyle/>
          <a:p>
            <a:pPr algn="ctr"/>
            <a:r>
              <a:rPr lang="pl-PL" sz="1400" b="1" dirty="0"/>
              <a:t>odprowadzanie</a:t>
            </a:r>
          </a:p>
          <a:p>
            <a:pPr algn="ctr"/>
            <a:r>
              <a:rPr lang="pl-PL" sz="1400" b="1" dirty="0"/>
              <a:t>CO</a:t>
            </a:r>
            <a:r>
              <a:rPr lang="pl-PL" sz="1400" b="1" baseline="-25000" dirty="0"/>
              <a:t>2</a:t>
            </a:r>
          </a:p>
        </p:txBody>
      </p:sp>
      <p:sp>
        <p:nvSpPr>
          <p:cNvPr id="17" name="Prostokąt 16">
            <a:extLst>
              <a:ext uri="{FF2B5EF4-FFF2-40B4-BE49-F238E27FC236}">
                <a16:creationId xmlns:a16="http://schemas.microsoft.com/office/drawing/2014/main" id="{11B16B0C-CE05-4756-CD7F-BAA1419090E6}"/>
              </a:ext>
            </a:extLst>
          </p:cNvPr>
          <p:cNvSpPr/>
          <p:nvPr/>
        </p:nvSpPr>
        <p:spPr>
          <a:xfrm>
            <a:off x="8248650" y="675753"/>
            <a:ext cx="1219200" cy="219597"/>
          </a:xfrm>
          <a:prstGeom prst="rect">
            <a:avLst/>
          </a:prstGeom>
          <a:solidFill>
            <a:srgbClr val="CCFFFF"/>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prawo 17">
            <a:extLst>
              <a:ext uri="{FF2B5EF4-FFF2-40B4-BE49-F238E27FC236}">
                <a16:creationId xmlns:a16="http://schemas.microsoft.com/office/drawing/2014/main" id="{712B3CFE-0EB2-FAE2-2B26-D1ECDF18644F}"/>
              </a:ext>
            </a:extLst>
          </p:cNvPr>
          <p:cNvSpPr/>
          <p:nvPr/>
        </p:nvSpPr>
        <p:spPr>
          <a:xfrm rot="5400000">
            <a:off x="6547792" y="2827191"/>
            <a:ext cx="1331117" cy="539251"/>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prawo 18">
            <a:extLst>
              <a:ext uri="{FF2B5EF4-FFF2-40B4-BE49-F238E27FC236}">
                <a16:creationId xmlns:a16="http://schemas.microsoft.com/office/drawing/2014/main" id="{5BABF5D3-E46E-8065-E46D-2DF6C482364E}"/>
              </a:ext>
            </a:extLst>
          </p:cNvPr>
          <p:cNvSpPr/>
          <p:nvPr/>
        </p:nvSpPr>
        <p:spPr>
          <a:xfrm rot="5400000">
            <a:off x="7501503" y="2894313"/>
            <a:ext cx="1331117" cy="539251"/>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5BB859C9-AF1B-D498-957B-8CF2886B1148}"/>
              </a:ext>
            </a:extLst>
          </p:cNvPr>
          <p:cNvSpPr/>
          <p:nvPr/>
        </p:nvSpPr>
        <p:spPr>
          <a:xfrm rot="20113478">
            <a:off x="3552114" y="1711114"/>
            <a:ext cx="820422" cy="447365"/>
          </a:xfrm>
          <a:prstGeom prst="rect">
            <a:avLst/>
          </a:prstGeom>
          <a:solidFill>
            <a:srgbClr val="CCFFFF"/>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19D1636E-BE13-6742-8526-B78B6F376B0C}"/>
              </a:ext>
            </a:extLst>
          </p:cNvPr>
          <p:cNvSpPr txBox="1"/>
          <p:nvPr/>
        </p:nvSpPr>
        <p:spPr>
          <a:xfrm rot="20046694">
            <a:off x="3460789" y="1687653"/>
            <a:ext cx="1015214" cy="523220"/>
          </a:xfrm>
          <a:prstGeom prst="rect">
            <a:avLst/>
          </a:prstGeom>
          <a:solidFill>
            <a:schemeClr val="accent2">
              <a:lumMod val="40000"/>
              <a:lumOff val="60000"/>
            </a:schemeClr>
          </a:solidFill>
        </p:spPr>
        <p:txBody>
          <a:bodyPr wrap="none" rtlCol="0">
            <a:spAutoFit/>
          </a:bodyPr>
          <a:lstStyle/>
          <a:p>
            <a:pPr algn="ctr"/>
            <a:r>
              <a:rPr lang="pl-PL" sz="1400" b="1" dirty="0"/>
              <a:t>substancje </a:t>
            </a:r>
          </a:p>
          <a:p>
            <a:pPr algn="ctr"/>
            <a:r>
              <a:rPr lang="pl-PL" sz="1400" b="1" dirty="0"/>
              <a:t>odżywcze</a:t>
            </a:r>
          </a:p>
        </p:txBody>
      </p:sp>
      <p:sp>
        <p:nvSpPr>
          <p:cNvPr id="22" name="pole tekstowe 21">
            <a:extLst>
              <a:ext uri="{FF2B5EF4-FFF2-40B4-BE49-F238E27FC236}">
                <a16:creationId xmlns:a16="http://schemas.microsoft.com/office/drawing/2014/main" id="{438F4264-558E-7900-D37F-DB55C09EB6E7}"/>
              </a:ext>
            </a:extLst>
          </p:cNvPr>
          <p:cNvSpPr txBox="1"/>
          <p:nvPr/>
        </p:nvSpPr>
        <p:spPr>
          <a:xfrm>
            <a:off x="4200297" y="4181008"/>
            <a:ext cx="1060227" cy="307777"/>
          </a:xfrm>
          <a:prstGeom prst="rect">
            <a:avLst/>
          </a:prstGeom>
          <a:noFill/>
          <a:ln>
            <a:solidFill>
              <a:srgbClr val="CCFFFF"/>
            </a:solidFill>
          </a:ln>
        </p:spPr>
        <p:txBody>
          <a:bodyPr wrap="none" rtlCol="0">
            <a:spAutoFit/>
          </a:bodyPr>
          <a:lstStyle/>
          <a:p>
            <a:pPr algn="ctr"/>
            <a:r>
              <a:rPr lang="pl-PL" sz="1400" b="1" dirty="0"/>
              <a:t>hydraty CH</a:t>
            </a:r>
            <a:r>
              <a:rPr lang="pl-PL" sz="1400" b="1" baseline="-25000" dirty="0"/>
              <a:t>4</a:t>
            </a:r>
            <a:endParaRPr lang="pl-PL" sz="1400" b="1" dirty="0"/>
          </a:p>
        </p:txBody>
      </p:sp>
      <p:sp>
        <p:nvSpPr>
          <p:cNvPr id="24" name="pole tekstowe 23">
            <a:extLst>
              <a:ext uri="{FF2B5EF4-FFF2-40B4-BE49-F238E27FC236}">
                <a16:creationId xmlns:a16="http://schemas.microsoft.com/office/drawing/2014/main" id="{DD7538AB-01E8-F27D-399E-8C4422E52967}"/>
              </a:ext>
            </a:extLst>
          </p:cNvPr>
          <p:cNvSpPr txBox="1"/>
          <p:nvPr/>
        </p:nvSpPr>
        <p:spPr>
          <a:xfrm rot="1104708">
            <a:off x="4117202" y="3468375"/>
            <a:ext cx="1307241" cy="307777"/>
          </a:xfrm>
          <a:prstGeom prst="rect">
            <a:avLst/>
          </a:prstGeom>
          <a:solidFill>
            <a:srgbClr val="66FFFF"/>
          </a:solidFill>
        </p:spPr>
        <p:txBody>
          <a:bodyPr wrap="square" rtlCol="0">
            <a:spAutoFit/>
          </a:bodyPr>
          <a:lstStyle/>
          <a:p>
            <a:pPr algn="ctr"/>
            <a:r>
              <a:rPr lang="pl-PL" sz="1400" b="1" dirty="0"/>
              <a:t>uwalnianie CH</a:t>
            </a:r>
            <a:r>
              <a:rPr lang="pl-PL" sz="1400" b="1" baseline="-25000" dirty="0"/>
              <a:t>4</a:t>
            </a:r>
            <a:endParaRPr lang="pl-PL" sz="1400" b="1" dirty="0"/>
          </a:p>
        </p:txBody>
      </p:sp>
    </p:spTree>
    <p:extLst>
      <p:ext uri="{BB962C8B-B14F-4D97-AF65-F5344CB8AC3E}">
        <p14:creationId xmlns:p14="http://schemas.microsoft.com/office/powerpoint/2010/main" val="393834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7EAC3C5-20AF-6463-D1E7-5FC2615B896A}"/>
              </a:ext>
            </a:extLst>
          </p:cNvPr>
          <p:cNvSpPr txBox="1"/>
          <p:nvPr/>
        </p:nvSpPr>
        <p:spPr>
          <a:xfrm>
            <a:off x="1378527" y="1912111"/>
            <a:ext cx="9434946" cy="3078856"/>
          </a:xfrm>
          <a:prstGeom prst="rect">
            <a:avLst/>
          </a:prstGeom>
          <a:noFill/>
        </p:spPr>
        <p:txBody>
          <a:bodyPr wrap="square">
            <a:spAutoFit/>
          </a:bodyPr>
          <a:lstStyle/>
          <a:p>
            <a:pPr>
              <a:lnSpc>
                <a:spcPct val="107000"/>
              </a:lnSpc>
              <a:spcAft>
                <a:spcPts val="800"/>
              </a:spcAft>
              <a:buNone/>
            </a:pPr>
            <a:r>
              <a:rPr lang="en-GB" sz="2000" b="1" kern="100" dirty="0" err="1">
                <a:effectLst/>
                <a:latin typeface="Arial" panose="020B0604020202020204" pitchFamily="34" charset="0"/>
                <a:ea typeface="Calibri" panose="020F0502020204030204" pitchFamily="34" charset="0"/>
                <a:cs typeface="Arial" panose="020B0604020202020204" pitchFamily="34" charset="0"/>
              </a:rPr>
              <a:t>Pytanie</a:t>
            </a:r>
            <a:r>
              <a:rPr lang="en-GB" sz="2000" b="1" kern="100" dirty="0">
                <a:effectLst/>
                <a:latin typeface="Arial" panose="020B0604020202020204" pitchFamily="34" charset="0"/>
                <a:ea typeface="Calibri" panose="020F0502020204030204" pitchFamily="34" charset="0"/>
                <a:cs typeface="Arial" panose="020B0604020202020204" pitchFamily="34" charset="0"/>
              </a:rPr>
              <a:t> do ChatGPT</a:t>
            </a:r>
            <a:endParaRPr lang="pl-PL" sz="20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None/>
            </a:pPr>
            <a:r>
              <a:rPr lang="pl-PL" kern="100" dirty="0">
                <a:effectLst/>
                <a:latin typeface="Arial" panose="020B0604020202020204" pitchFamily="34" charset="0"/>
                <a:ea typeface="Calibri" panose="020F0502020204030204" pitchFamily="34" charset="0"/>
                <a:cs typeface="Arial" panose="020B0604020202020204" pitchFamily="34" charset="0"/>
              </a:rPr>
              <a:t>Czy badanie przeszłości geologicznej może pomóc w radzeniu sobie z antropogeniczną zmianą klimatu ?</a:t>
            </a:r>
          </a:p>
          <a:p>
            <a:pPr>
              <a:lnSpc>
                <a:spcPct val="107000"/>
              </a:lnSpc>
              <a:spcAft>
                <a:spcPts val="800"/>
              </a:spcAft>
              <a:buNone/>
            </a:pP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l-PL" kern="100" dirty="0">
                <a:effectLst/>
                <a:latin typeface="Arial" panose="020B0604020202020204" pitchFamily="34" charset="0"/>
                <a:ea typeface="Calibri" panose="020F0502020204030204" pitchFamily="34" charset="0"/>
                <a:cs typeface="Arial" panose="020B0604020202020204" pitchFamily="34" charset="0"/>
              </a:rPr>
              <a:t>Tak, badanie przeszłości geologicznej może tu dostarczyć cennych informacji dotyczących różnych aspektów </a:t>
            </a:r>
            <a:r>
              <a:rPr lang="pl-PL" kern="100" dirty="0" err="1">
                <a:effectLst/>
                <a:latin typeface="Arial" panose="020B0604020202020204" pitchFamily="34" charset="0"/>
                <a:ea typeface="Calibri" panose="020F0502020204030204" pitchFamily="34" charset="0"/>
                <a:cs typeface="Arial" panose="020B0604020202020204" pitchFamily="34" charset="0"/>
              </a:rPr>
              <a:t>mitygacji</a:t>
            </a:r>
            <a:r>
              <a:rPr lang="pl-PL" kern="100" dirty="0">
                <a:effectLst/>
                <a:latin typeface="Arial" panose="020B0604020202020204" pitchFamily="34" charset="0"/>
                <a:ea typeface="Calibri" panose="020F0502020204030204" pitchFamily="34" charset="0"/>
                <a:cs typeface="Arial" panose="020B0604020202020204" pitchFamily="34" charset="0"/>
              </a:rPr>
              <a:t> skutków zmian klimatu. Dzięki analizie historii Ziemi naukowcy i decydenci mogą lepiej przewidywać zagrożenia klimatyczne, udoskonalać modele klimatyczne i opracowywać strategie łagodzenia skutków zmian i dostosowywania się do nich.</a:t>
            </a:r>
          </a:p>
        </p:txBody>
      </p:sp>
    </p:spTree>
    <p:extLst>
      <p:ext uri="{BB962C8B-B14F-4D97-AF65-F5344CB8AC3E}">
        <p14:creationId xmlns:p14="http://schemas.microsoft.com/office/powerpoint/2010/main" val="99045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DFDDA60-B60B-E5AA-9E84-965C18F2D5F8}"/>
              </a:ext>
            </a:extLst>
          </p:cNvPr>
          <p:cNvSpPr txBox="1"/>
          <p:nvPr/>
        </p:nvSpPr>
        <p:spPr>
          <a:xfrm>
            <a:off x="543792" y="1007086"/>
            <a:ext cx="11565081" cy="4547463"/>
          </a:xfrm>
          <a:prstGeom prst="rect">
            <a:avLst/>
          </a:prstGeom>
          <a:noFill/>
        </p:spPr>
        <p:txBody>
          <a:bodyPr wrap="square">
            <a:spAutoFit/>
          </a:bodyPr>
          <a:lstStyle/>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Zrozumienie trendów i mechanizmów klimatu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Dane paleoklimatyczne pozwalają na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rozróżnienie</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między fluktuacjami naturalnymi a wywołanymi przez człowieka.</a:t>
            </a:r>
          </a:p>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Lekcja z dawnych zdarzeń klimatycznych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Pozwala na wyjaśnienie zdarzeń szybkiego ocieplania, wzrostu poziomu morza i zaburzeń cyklu węglowego jako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analogów obecnych zmian klimatu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wskazuje na ich możliwe konsekwencje</a:t>
            </a:r>
          </a:p>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Tempo zmian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Niskie tempo dawnych zmian klimatu podkreśla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bezprecedensową szybkość wpływu człowieka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 klimat, co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mobilizuje do działań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mitygujące.</a:t>
            </a:r>
          </a:p>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Wpływ CO₂ na dawny klimat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Wiedza o nim pomaga w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ulepszaniu modeli i predykcji klimatycznych</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Odporność i adaptacja ekosystemów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Badania zapisu kopalnego pokazują reakcję biosfery na dawne zmiany klimatu ukierunkowując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prace nad ochroną przyrody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strategiami zarządzania ekosystemami. </a:t>
            </a:r>
          </a:p>
          <a:p>
            <a:pPr marL="342900" lvl="0" indent="-342900">
              <a:lnSpc>
                <a:spcPct val="107000"/>
              </a:lnSpc>
              <a:spcAft>
                <a:spcPts val="800"/>
              </a:spcAft>
              <a:buFont typeface="+mj-lt"/>
              <a:buAutoNum type="arabicPeriod"/>
              <a:tabLst>
                <a:tab pos="498475"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Dynamika poziomu morza i zasięgu lądolodów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Dane geologiczne mówią o reakcji lądolodów na ocieplanie pomagając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przewidzieć przyszły wzrost poziomu morza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jego wpływ na społeczności nadmorskie.</a:t>
            </a:r>
          </a:p>
          <a:p>
            <a:pPr marL="342900" lvl="0" indent="-342900">
              <a:lnSpc>
                <a:spcPct val="107000"/>
              </a:lnSpc>
              <a:spcAft>
                <a:spcPts val="800"/>
              </a:spcAft>
              <a:buFont typeface="+mj-lt"/>
              <a:buAutoNum type="arabicPeriod"/>
              <a:tabLst>
                <a:tab pos="498475" algn="l"/>
              </a:tabLst>
            </a:pPr>
            <a:r>
              <a:rPr lang="pl-PL" sz="1800" b="1" kern="100" dirty="0" err="1">
                <a:effectLst/>
                <a:latin typeface="Calibri" panose="020F0502020204030204" pitchFamily="34" charset="0"/>
                <a:ea typeface="Calibri" panose="020F0502020204030204" pitchFamily="34" charset="0"/>
                <a:cs typeface="Times New Roman" panose="02020603050405020304" pitchFamily="18" charset="0"/>
              </a:rPr>
              <a:t>Geoinżynieria</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 I </a:t>
            </a:r>
            <a:r>
              <a:rPr lang="pl-PL" sz="1800" b="1" kern="100" dirty="0" err="1">
                <a:effectLst/>
                <a:latin typeface="Calibri" panose="020F0502020204030204" pitchFamily="34" charset="0"/>
                <a:ea typeface="Calibri" panose="020F0502020204030204" pitchFamily="34" charset="0"/>
                <a:cs typeface="Times New Roman" panose="02020603050405020304" pitchFamily="18" charset="0"/>
              </a:rPr>
              <a:t>sekwestra</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 węgla -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Badania naturalnego usuwania C z atmosfery w przeszłości służą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zaplanowaniu działań takich np. sekwestracja CO₂</a:t>
            </a:r>
            <a:r>
              <a:rPr lang="pl-PL" sz="1800" b="1" u="sng"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pl-PL" sz="1800" kern="100" dirty="0" err="1">
                <a:effectLst/>
                <a:latin typeface="Calibri" panose="020F0502020204030204" pitchFamily="34" charset="0"/>
                <a:ea typeface="Calibri" panose="020F0502020204030204" pitchFamily="34" charset="0"/>
                <a:cs typeface="Times New Roman" panose="02020603050405020304" pitchFamily="18" charset="0"/>
              </a:rPr>
              <a:t>CCS</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2811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475FA227-1A19-6E50-C0B0-367BD2E9C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70" y="5236274"/>
            <a:ext cx="2729253" cy="1439734"/>
          </a:xfrm>
          <a:prstGeom prst="rect">
            <a:avLst/>
          </a:prstGeom>
        </p:spPr>
      </p:pic>
      <p:pic>
        <p:nvPicPr>
          <p:cNvPr id="3" name="Obraz 2">
            <a:extLst>
              <a:ext uri="{FF2B5EF4-FFF2-40B4-BE49-F238E27FC236}">
                <a16:creationId xmlns:a16="http://schemas.microsoft.com/office/drawing/2014/main" id="{0D9C57FD-0172-CA6F-8C26-BB2CAFA78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76" y="-44259"/>
            <a:ext cx="12473126" cy="6977973"/>
          </a:xfrm>
          <a:prstGeom prst="rect">
            <a:avLst/>
          </a:prstGeom>
        </p:spPr>
      </p:pic>
      <p:sp>
        <p:nvSpPr>
          <p:cNvPr id="7" name="pole tekstowe 6">
            <a:extLst>
              <a:ext uri="{FF2B5EF4-FFF2-40B4-BE49-F238E27FC236}">
                <a16:creationId xmlns:a16="http://schemas.microsoft.com/office/drawing/2014/main" id="{E4815FD2-EDF9-EF27-0FC5-57F8F11E18A4}"/>
              </a:ext>
            </a:extLst>
          </p:cNvPr>
          <p:cNvSpPr txBox="1"/>
          <p:nvPr/>
        </p:nvSpPr>
        <p:spPr>
          <a:xfrm>
            <a:off x="801208" y="1609937"/>
            <a:ext cx="6229905" cy="2529219"/>
          </a:xfrm>
          <a:prstGeom prst="rect">
            <a:avLst/>
          </a:prstGeom>
          <a:noFill/>
        </p:spPr>
        <p:txBody>
          <a:bodyPr wrap="square">
            <a:spAutoFit/>
          </a:bodyPr>
          <a:lstStyle/>
          <a:p>
            <a:pPr>
              <a:lnSpc>
                <a:spcPct val="107000"/>
              </a:lnSpc>
              <a:spcAft>
                <a:spcPts val="800"/>
              </a:spcAft>
            </a:pPr>
            <a:r>
              <a:rPr lang="pl-PL" sz="2800" b="1" kern="100" dirty="0">
                <a:effectLst/>
                <a:latin typeface="Book Antiqua" panose="02040602050305030304" pitchFamily="18" charset="0"/>
                <a:ea typeface="Calibri" panose="020F0502020204030204" pitchFamily="34" charset="0"/>
                <a:cs typeface="Arial" panose="020B0604020202020204" pitchFamily="34" charset="0"/>
              </a:rPr>
              <a:t>Przesłanie końcowe</a:t>
            </a:r>
          </a:p>
          <a:p>
            <a:pPr>
              <a:lnSpc>
                <a:spcPct val="107000"/>
              </a:lnSpc>
              <a:spcAft>
                <a:spcPts val="800"/>
              </a:spcAft>
            </a:pPr>
            <a:endParaRPr lang="pl-PL" sz="24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l-PL" sz="2400" b="1" kern="100" dirty="0">
                <a:effectLst/>
                <a:latin typeface="Book Antiqua" panose="02040602050305030304" pitchFamily="18" charset="0"/>
                <a:ea typeface="Calibri" panose="020F0502020204030204" pitchFamily="34" charset="0"/>
                <a:cs typeface="Arial" panose="020B0604020202020204" pitchFamily="34" charset="0"/>
              </a:rPr>
              <a:t>Badania</a:t>
            </a:r>
            <a:r>
              <a:rPr lang="pl-PL" sz="2400" b="1" kern="1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 </a:t>
            </a:r>
            <a:r>
              <a:rPr lang="pl-PL" sz="2400" b="1" kern="100" dirty="0">
                <a:solidFill>
                  <a:srgbClr val="C00000"/>
                </a:solidFill>
                <a:effectLst/>
                <a:latin typeface="Book Antiqua" panose="02040602050305030304" pitchFamily="18" charset="0"/>
                <a:ea typeface="Calibri" panose="020F0502020204030204" pitchFamily="34" charset="0"/>
                <a:cs typeface="Arial" panose="020B0604020202020204" pitchFamily="34" charset="0"/>
              </a:rPr>
              <a:t>przeszłości</a:t>
            </a:r>
            <a:r>
              <a:rPr lang="pl-PL" sz="2400" b="1" kern="100" dirty="0">
                <a:effectLst/>
                <a:latin typeface="Book Antiqua" panose="02040602050305030304" pitchFamily="18" charset="0"/>
                <a:ea typeface="Calibri" panose="020F0502020204030204" pitchFamily="34" charset="0"/>
                <a:cs typeface="Arial" panose="020B0604020202020204" pitchFamily="34" charset="0"/>
              </a:rPr>
              <a:t> geologicznej</a:t>
            </a:r>
          </a:p>
          <a:p>
            <a:pPr>
              <a:lnSpc>
                <a:spcPct val="107000"/>
              </a:lnSpc>
              <a:spcAft>
                <a:spcPts val="800"/>
              </a:spcAft>
            </a:pPr>
            <a:r>
              <a:rPr lang="pl-PL" sz="2400" b="1" kern="100" dirty="0">
                <a:effectLst/>
                <a:latin typeface="Book Antiqua" panose="02040602050305030304" pitchFamily="18" charset="0"/>
                <a:ea typeface="Calibri" panose="020F0502020204030204" pitchFamily="34" charset="0"/>
                <a:cs typeface="Arial" panose="020B0604020202020204" pitchFamily="34" charset="0"/>
              </a:rPr>
              <a:t>pozwalają lepiej zrozumieć </a:t>
            </a:r>
            <a:r>
              <a:rPr lang="pl-PL" sz="2400" b="1" kern="100" dirty="0">
                <a:solidFill>
                  <a:srgbClr val="C00000"/>
                </a:solidFill>
                <a:effectLst/>
                <a:latin typeface="Book Antiqua" panose="02040602050305030304" pitchFamily="18" charset="0"/>
                <a:ea typeface="Calibri" panose="020F0502020204030204" pitchFamily="34" charset="0"/>
                <a:cs typeface="Arial" panose="020B0604020202020204" pitchFamily="34" charset="0"/>
              </a:rPr>
              <a:t>teraźniejszość</a:t>
            </a:r>
          </a:p>
          <a:p>
            <a:pPr>
              <a:lnSpc>
                <a:spcPct val="107000"/>
              </a:lnSpc>
              <a:spcAft>
                <a:spcPts val="800"/>
              </a:spcAft>
            </a:pPr>
            <a:r>
              <a:rPr lang="pl-PL" sz="2400" b="1" kern="100" dirty="0">
                <a:latin typeface="Book Antiqua" panose="02040602050305030304" pitchFamily="18" charset="0"/>
                <a:ea typeface="Calibri" panose="020F0502020204030204" pitchFamily="34" charset="0"/>
                <a:cs typeface="Arial" panose="020B0604020202020204" pitchFamily="34" charset="0"/>
              </a:rPr>
              <a:t>i mogą być</a:t>
            </a:r>
            <a:r>
              <a:rPr lang="pl-PL" sz="2400" b="1" kern="100" dirty="0">
                <a:effectLst/>
                <a:latin typeface="Book Antiqua" panose="02040602050305030304" pitchFamily="18" charset="0"/>
                <a:ea typeface="Calibri" panose="020F0502020204030204" pitchFamily="34" charset="0"/>
                <a:cs typeface="Arial" panose="020B0604020202020204" pitchFamily="34" charset="0"/>
              </a:rPr>
              <a:t> kluczem do lepszej </a:t>
            </a:r>
            <a:r>
              <a:rPr lang="pl-PL" sz="2400" b="1" kern="100" dirty="0">
                <a:solidFill>
                  <a:srgbClr val="C00000"/>
                </a:solidFill>
                <a:effectLst/>
                <a:latin typeface="Book Antiqua" panose="02040602050305030304" pitchFamily="18" charset="0"/>
                <a:ea typeface="Calibri" panose="020F0502020204030204" pitchFamily="34" charset="0"/>
                <a:cs typeface="Arial" panose="020B0604020202020204" pitchFamily="34" charset="0"/>
              </a:rPr>
              <a:t>przyszłości</a:t>
            </a:r>
            <a:r>
              <a:rPr lang="pl-PL" sz="2400" b="1" kern="100" dirty="0">
                <a:effectLst/>
                <a:latin typeface="Book Antiqua" panose="02040602050305030304" pitchFamily="18" charset="0"/>
                <a:ea typeface="Calibri" panose="020F0502020204030204" pitchFamily="34" charset="0"/>
                <a:cs typeface="Arial" panose="020B0604020202020204" pitchFamily="34" charset="0"/>
              </a:rPr>
              <a:t> </a:t>
            </a:r>
            <a:endParaRPr lang="pl-PL" sz="2400" kern="100" dirty="0">
              <a:effectLst/>
              <a:latin typeface="Book Antiqua" panose="02040602050305030304" pitchFamily="18" charset="0"/>
              <a:ea typeface="Calibri" panose="020F0502020204030204" pitchFamily="34" charset="0"/>
              <a:cs typeface="Arial" panose="020B0604020202020204" pitchFamily="34" charset="0"/>
            </a:endParaRPr>
          </a:p>
        </p:txBody>
      </p:sp>
      <p:sp>
        <p:nvSpPr>
          <p:cNvPr id="2" name="Dymek mowy: owalny 1">
            <a:extLst>
              <a:ext uri="{FF2B5EF4-FFF2-40B4-BE49-F238E27FC236}">
                <a16:creationId xmlns:a16="http://schemas.microsoft.com/office/drawing/2014/main" id="{72E76DDD-407E-BB62-6EAD-2E90FF4C00C2}"/>
              </a:ext>
            </a:extLst>
          </p:cNvPr>
          <p:cNvSpPr/>
          <p:nvPr/>
        </p:nvSpPr>
        <p:spPr>
          <a:xfrm>
            <a:off x="8000997" y="540327"/>
            <a:ext cx="3065320" cy="1849582"/>
          </a:xfrm>
          <a:prstGeom prst="wedgeEllipse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41780718-5441-5EBA-98A7-9518D9FB64BF}"/>
              </a:ext>
            </a:extLst>
          </p:cNvPr>
          <p:cNvSpPr txBox="1"/>
          <p:nvPr/>
        </p:nvSpPr>
        <p:spPr>
          <a:xfrm>
            <a:off x="8578989" y="926509"/>
            <a:ext cx="2177584" cy="1077218"/>
          </a:xfrm>
          <a:prstGeom prst="rect">
            <a:avLst/>
          </a:prstGeom>
          <a:noFill/>
        </p:spPr>
        <p:txBody>
          <a:bodyPr wrap="none" rtlCol="0">
            <a:spAutoFit/>
          </a:bodyPr>
          <a:lstStyle/>
          <a:p>
            <a:r>
              <a:rPr lang="pl-PL" sz="3200" b="1" dirty="0"/>
              <a:t>Dziękuję </a:t>
            </a:r>
          </a:p>
          <a:p>
            <a:r>
              <a:rPr lang="pl-PL" sz="3200" b="1" dirty="0"/>
              <a:t>za uwagę …</a:t>
            </a:r>
          </a:p>
        </p:txBody>
      </p:sp>
    </p:spTree>
    <p:extLst>
      <p:ext uri="{BB962C8B-B14F-4D97-AF65-F5344CB8AC3E}">
        <p14:creationId xmlns:p14="http://schemas.microsoft.com/office/powerpoint/2010/main" val="15347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9A5118E-BAFA-0116-F898-A79EAAD221F4}"/>
              </a:ext>
            </a:extLst>
          </p:cNvPr>
          <p:cNvSpPr txBox="1"/>
          <p:nvPr/>
        </p:nvSpPr>
        <p:spPr>
          <a:xfrm>
            <a:off x="5090604" y="4911571"/>
            <a:ext cx="5087996" cy="1015663"/>
          </a:xfrm>
          <a:prstGeom prst="rect">
            <a:avLst/>
          </a:prstGeom>
          <a:noFill/>
        </p:spPr>
        <p:txBody>
          <a:bodyPr wrap="none" rtlCol="0">
            <a:spAutoFit/>
          </a:bodyPr>
          <a:lstStyle/>
          <a:p>
            <a:r>
              <a:rPr lang="pl-PL" sz="3600" i="1" dirty="0"/>
              <a:t>Historia magistra vitae </a:t>
            </a:r>
            <a:r>
              <a:rPr lang="pl-PL" sz="3600" i="1" dirty="0" err="1"/>
              <a:t>est</a:t>
            </a:r>
            <a:endParaRPr lang="pl-PL" sz="3600" i="1" dirty="0"/>
          </a:p>
          <a:p>
            <a:r>
              <a:rPr lang="pl-PL" sz="2400" dirty="0"/>
              <a:t>(Cyceron, 106-43 </a:t>
            </a:r>
            <a:r>
              <a:rPr lang="pl-PL" sz="2400" dirty="0" err="1"/>
              <a:t>p.n.e</a:t>
            </a:r>
            <a:r>
              <a:rPr lang="pl-PL" sz="2400" dirty="0"/>
              <a:t>)</a:t>
            </a:r>
          </a:p>
        </p:txBody>
      </p:sp>
      <p:pic>
        <p:nvPicPr>
          <p:cNvPr id="4" name="Obraz 3">
            <a:extLst>
              <a:ext uri="{FF2B5EF4-FFF2-40B4-BE49-F238E27FC236}">
                <a16:creationId xmlns:a16="http://schemas.microsoft.com/office/drawing/2014/main" id="{3DA3E004-D2A6-71D4-618E-867272B52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66" y="1430830"/>
            <a:ext cx="3286125" cy="3286125"/>
          </a:xfrm>
          <a:prstGeom prst="rect">
            <a:avLst/>
          </a:prstGeom>
        </p:spPr>
      </p:pic>
    </p:spTree>
    <p:extLst>
      <p:ext uri="{BB962C8B-B14F-4D97-AF65-F5344CB8AC3E}">
        <p14:creationId xmlns:p14="http://schemas.microsoft.com/office/powerpoint/2010/main" val="54274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2B91A76F-7E93-DEB7-05A3-4164E13A2340}"/>
              </a:ext>
            </a:extLst>
          </p:cNvPr>
          <p:cNvSpPr txBox="1"/>
          <p:nvPr/>
        </p:nvSpPr>
        <p:spPr>
          <a:xfrm>
            <a:off x="8311745" y="6032250"/>
            <a:ext cx="2119363" cy="369332"/>
          </a:xfrm>
          <a:prstGeom prst="rect">
            <a:avLst/>
          </a:prstGeom>
          <a:noFill/>
        </p:spPr>
        <p:txBody>
          <a:bodyPr wrap="none" rtlCol="0">
            <a:spAutoFit/>
          </a:bodyPr>
          <a:lstStyle/>
          <a:p>
            <a:r>
              <a:rPr lang="pl-PL" b="1" dirty="0"/>
              <a:t>4,0-2,5 mld lat temu</a:t>
            </a:r>
          </a:p>
        </p:txBody>
      </p:sp>
      <p:cxnSp>
        <p:nvCxnSpPr>
          <p:cNvPr id="10" name="Łącznik prosty ze strzałką 9">
            <a:extLst>
              <a:ext uri="{FF2B5EF4-FFF2-40B4-BE49-F238E27FC236}">
                <a16:creationId xmlns:a16="http://schemas.microsoft.com/office/drawing/2014/main" id="{DDC5C861-FF1D-743A-8763-B0A4C7C92BCE}"/>
              </a:ext>
            </a:extLst>
          </p:cNvPr>
          <p:cNvCxnSpPr>
            <a:cxnSpLocks/>
          </p:cNvCxnSpPr>
          <p:nvPr/>
        </p:nvCxnSpPr>
        <p:spPr>
          <a:xfrm flipH="1">
            <a:off x="6736484" y="6216916"/>
            <a:ext cx="14978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Łącznik prosty ze strzałką 11">
            <a:extLst>
              <a:ext uri="{FF2B5EF4-FFF2-40B4-BE49-F238E27FC236}">
                <a16:creationId xmlns:a16="http://schemas.microsoft.com/office/drawing/2014/main" id="{433E8173-9A87-22E8-9EFB-77B4C798E13F}"/>
              </a:ext>
            </a:extLst>
          </p:cNvPr>
          <p:cNvCxnSpPr>
            <a:cxnSpLocks/>
          </p:cNvCxnSpPr>
          <p:nvPr/>
        </p:nvCxnSpPr>
        <p:spPr>
          <a:xfrm flipH="1">
            <a:off x="6945494" y="6003556"/>
            <a:ext cx="12888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pole tekstowe 12">
            <a:extLst>
              <a:ext uri="{FF2B5EF4-FFF2-40B4-BE49-F238E27FC236}">
                <a16:creationId xmlns:a16="http://schemas.microsoft.com/office/drawing/2014/main" id="{2878AEC0-3D77-8F4E-4262-8484CF616650}"/>
              </a:ext>
            </a:extLst>
          </p:cNvPr>
          <p:cNvSpPr txBox="1"/>
          <p:nvPr/>
        </p:nvSpPr>
        <p:spPr>
          <a:xfrm>
            <a:off x="8268200" y="5798794"/>
            <a:ext cx="1808380" cy="369332"/>
          </a:xfrm>
          <a:prstGeom prst="rect">
            <a:avLst/>
          </a:prstGeom>
          <a:noFill/>
        </p:spPr>
        <p:txBody>
          <a:bodyPr wrap="none" rtlCol="0">
            <a:spAutoFit/>
          </a:bodyPr>
          <a:lstStyle/>
          <a:p>
            <a:r>
              <a:rPr lang="pl-PL" b="1" dirty="0"/>
              <a:t> 2,5 mld lat temu</a:t>
            </a:r>
          </a:p>
        </p:txBody>
      </p:sp>
      <p:cxnSp>
        <p:nvCxnSpPr>
          <p:cNvPr id="16" name="Łącznik prosty ze strzałką 15">
            <a:extLst>
              <a:ext uri="{FF2B5EF4-FFF2-40B4-BE49-F238E27FC236}">
                <a16:creationId xmlns:a16="http://schemas.microsoft.com/office/drawing/2014/main" id="{3ED14B65-FFAF-66CA-2E78-047E60098C29}"/>
              </a:ext>
            </a:extLst>
          </p:cNvPr>
          <p:cNvCxnSpPr>
            <a:cxnSpLocks/>
          </p:cNvCxnSpPr>
          <p:nvPr/>
        </p:nvCxnSpPr>
        <p:spPr>
          <a:xfrm flipH="1">
            <a:off x="6975978" y="5888557"/>
            <a:ext cx="12888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ole tekstowe 16">
            <a:extLst>
              <a:ext uri="{FF2B5EF4-FFF2-40B4-BE49-F238E27FC236}">
                <a16:creationId xmlns:a16="http://schemas.microsoft.com/office/drawing/2014/main" id="{0F8E7C60-E565-E8DA-CC0C-A8E4770531B0}"/>
              </a:ext>
            </a:extLst>
          </p:cNvPr>
          <p:cNvSpPr txBox="1"/>
          <p:nvPr/>
        </p:nvSpPr>
        <p:spPr>
          <a:xfrm>
            <a:off x="8318712" y="5642003"/>
            <a:ext cx="1995931" cy="369332"/>
          </a:xfrm>
          <a:prstGeom prst="rect">
            <a:avLst/>
          </a:prstGeom>
          <a:noFill/>
        </p:spPr>
        <p:txBody>
          <a:bodyPr wrap="none" rtlCol="0">
            <a:spAutoFit/>
          </a:bodyPr>
          <a:lstStyle/>
          <a:p>
            <a:r>
              <a:rPr lang="pl-PL" b="1" dirty="0"/>
              <a:t>2,5-2 mld lat temu</a:t>
            </a:r>
          </a:p>
        </p:txBody>
      </p:sp>
      <p:sp>
        <p:nvSpPr>
          <p:cNvPr id="11" name="pole tekstowe 10">
            <a:extLst>
              <a:ext uri="{FF2B5EF4-FFF2-40B4-BE49-F238E27FC236}">
                <a16:creationId xmlns:a16="http://schemas.microsoft.com/office/drawing/2014/main" id="{8EDFA2A1-92FF-C23B-77A6-498FA0AF7F00}"/>
              </a:ext>
            </a:extLst>
          </p:cNvPr>
          <p:cNvSpPr txBox="1"/>
          <p:nvPr/>
        </p:nvSpPr>
        <p:spPr>
          <a:xfrm>
            <a:off x="8068502" y="5885473"/>
            <a:ext cx="1645130" cy="338554"/>
          </a:xfrm>
          <a:prstGeom prst="rect">
            <a:avLst/>
          </a:prstGeom>
          <a:noFill/>
        </p:spPr>
        <p:txBody>
          <a:bodyPr wrap="none" rtlCol="0">
            <a:spAutoFit/>
          </a:bodyPr>
          <a:lstStyle/>
          <a:p>
            <a:r>
              <a:rPr lang="pl-PL" sz="1600" b="1" dirty="0">
                <a:solidFill>
                  <a:srgbClr val="0070C0"/>
                </a:solidFill>
              </a:rPr>
              <a:t>trwała atmosfera</a:t>
            </a:r>
          </a:p>
        </p:txBody>
      </p:sp>
      <p:sp>
        <p:nvSpPr>
          <p:cNvPr id="14" name="pole tekstowe 13">
            <a:extLst>
              <a:ext uri="{FF2B5EF4-FFF2-40B4-BE49-F238E27FC236}">
                <a16:creationId xmlns:a16="http://schemas.microsoft.com/office/drawing/2014/main" id="{EAFF8F44-BB49-AB87-C3BE-90A7B576585B}"/>
              </a:ext>
            </a:extLst>
          </p:cNvPr>
          <p:cNvSpPr txBox="1"/>
          <p:nvPr/>
        </p:nvSpPr>
        <p:spPr>
          <a:xfrm>
            <a:off x="8070028" y="5651346"/>
            <a:ext cx="2110899" cy="338554"/>
          </a:xfrm>
          <a:prstGeom prst="rect">
            <a:avLst/>
          </a:prstGeom>
          <a:noFill/>
        </p:spPr>
        <p:txBody>
          <a:bodyPr wrap="none" rtlCol="0">
            <a:spAutoFit/>
          </a:bodyPr>
          <a:lstStyle/>
          <a:p>
            <a:r>
              <a:rPr lang="pl-PL" sz="1600" b="1" dirty="0">
                <a:solidFill>
                  <a:srgbClr val="0070C0"/>
                </a:solidFill>
              </a:rPr>
              <a:t>tektonika płyt litosfery</a:t>
            </a:r>
          </a:p>
        </p:txBody>
      </p:sp>
      <p:sp>
        <p:nvSpPr>
          <p:cNvPr id="18" name="pole tekstowe 17">
            <a:extLst>
              <a:ext uri="{FF2B5EF4-FFF2-40B4-BE49-F238E27FC236}">
                <a16:creationId xmlns:a16="http://schemas.microsoft.com/office/drawing/2014/main" id="{EB23EF0E-C8D3-8AA4-0D42-009094EF502F}"/>
              </a:ext>
            </a:extLst>
          </p:cNvPr>
          <p:cNvSpPr txBox="1"/>
          <p:nvPr/>
        </p:nvSpPr>
        <p:spPr>
          <a:xfrm>
            <a:off x="8068502" y="5497457"/>
            <a:ext cx="2807692" cy="338554"/>
          </a:xfrm>
          <a:prstGeom prst="rect">
            <a:avLst/>
          </a:prstGeom>
          <a:noFill/>
        </p:spPr>
        <p:txBody>
          <a:bodyPr wrap="none" rtlCol="0">
            <a:spAutoFit/>
          </a:bodyPr>
          <a:lstStyle/>
          <a:p>
            <a:r>
              <a:rPr lang="pl-PL" sz="1600" b="1" dirty="0">
                <a:solidFill>
                  <a:srgbClr val="0070C0"/>
                </a:solidFill>
              </a:rPr>
              <a:t>atmosfera tlenowa, eukarionty</a:t>
            </a:r>
          </a:p>
        </p:txBody>
      </p:sp>
      <p:sp>
        <p:nvSpPr>
          <p:cNvPr id="21" name="pole tekstowe 20">
            <a:extLst>
              <a:ext uri="{FF2B5EF4-FFF2-40B4-BE49-F238E27FC236}">
                <a16:creationId xmlns:a16="http://schemas.microsoft.com/office/drawing/2014/main" id="{1C32ABC9-CA44-81B2-7FC2-CE58664143FA}"/>
              </a:ext>
            </a:extLst>
          </p:cNvPr>
          <p:cNvSpPr txBox="1"/>
          <p:nvPr/>
        </p:nvSpPr>
        <p:spPr>
          <a:xfrm>
            <a:off x="8068502" y="5303449"/>
            <a:ext cx="2739083" cy="338554"/>
          </a:xfrm>
          <a:prstGeom prst="rect">
            <a:avLst/>
          </a:prstGeom>
          <a:noFill/>
        </p:spPr>
        <p:txBody>
          <a:bodyPr wrap="none" rtlCol="0">
            <a:spAutoFit/>
          </a:bodyPr>
          <a:lstStyle/>
          <a:p>
            <a:r>
              <a:rPr lang="pl-PL" sz="1600" b="1" dirty="0">
                <a:solidFill>
                  <a:srgbClr val="0070C0"/>
                </a:solidFill>
              </a:rPr>
              <a:t>ostatnie wielkie zlodowacenie</a:t>
            </a:r>
          </a:p>
        </p:txBody>
      </p:sp>
      <p:pic>
        <p:nvPicPr>
          <p:cNvPr id="25" name="Obraz 24">
            <a:extLst>
              <a:ext uri="{FF2B5EF4-FFF2-40B4-BE49-F238E27FC236}">
                <a16:creationId xmlns:a16="http://schemas.microsoft.com/office/drawing/2014/main" id="{FD4DD4F0-EB8D-8912-6DBE-EDAE9E3FC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086" y="-2433572"/>
            <a:ext cx="8469028" cy="9291572"/>
          </a:xfrm>
          <a:prstGeom prst="rect">
            <a:avLst/>
          </a:prstGeom>
        </p:spPr>
      </p:pic>
      <p:sp>
        <p:nvSpPr>
          <p:cNvPr id="3" name="pole tekstowe 2">
            <a:extLst>
              <a:ext uri="{FF2B5EF4-FFF2-40B4-BE49-F238E27FC236}">
                <a16:creationId xmlns:a16="http://schemas.microsoft.com/office/drawing/2014/main" id="{5B1B5A10-C6DF-E6B9-4EF1-15A940B2717A}"/>
              </a:ext>
            </a:extLst>
          </p:cNvPr>
          <p:cNvSpPr txBox="1"/>
          <p:nvPr/>
        </p:nvSpPr>
        <p:spPr>
          <a:xfrm>
            <a:off x="6158048" y="6135112"/>
            <a:ext cx="1309205" cy="400110"/>
          </a:xfrm>
          <a:prstGeom prst="rect">
            <a:avLst/>
          </a:prstGeom>
          <a:noFill/>
        </p:spPr>
        <p:txBody>
          <a:bodyPr wrap="none" rtlCol="0">
            <a:spAutoFit/>
          </a:bodyPr>
          <a:lstStyle/>
          <a:p>
            <a:r>
              <a:rPr lang="pl-PL" sz="2000" b="1" dirty="0"/>
              <a:t>4,6 mld lat</a:t>
            </a:r>
          </a:p>
        </p:txBody>
      </p:sp>
      <p:sp>
        <p:nvSpPr>
          <p:cNvPr id="4" name="pole tekstowe 3">
            <a:extLst>
              <a:ext uri="{FF2B5EF4-FFF2-40B4-BE49-F238E27FC236}">
                <a16:creationId xmlns:a16="http://schemas.microsoft.com/office/drawing/2014/main" id="{0EC45430-0018-CBDE-8C24-80E502F3CE7E}"/>
              </a:ext>
            </a:extLst>
          </p:cNvPr>
          <p:cNvSpPr txBox="1"/>
          <p:nvPr/>
        </p:nvSpPr>
        <p:spPr>
          <a:xfrm>
            <a:off x="6069947" y="513933"/>
            <a:ext cx="1397306" cy="400110"/>
          </a:xfrm>
          <a:prstGeom prst="rect">
            <a:avLst/>
          </a:prstGeom>
          <a:noFill/>
        </p:spPr>
        <p:txBody>
          <a:bodyPr wrap="none" rtlCol="0">
            <a:spAutoFit/>
          </a:bodyPr>
          <a:lstStyle/>
          <a:p>
            <a:r>
              <a:rPr lang="pl-PL" sz="2000" b="1" dirty="0"/>
              <a:t>za 7 mld lat</a:t>
            </a:r>
          </a:p>
        </p:txBody>
      </p:sp>
      <p:sp>
        <p:nvSpPr>
          <p:cNvPr id="7" name="pole tekstowe 6">
            <a:extLst>
              <a:ext uri="{FF2B5EF4-FFF2-40B4-BE49-F238E27FC236}">
                <a16:creationId xmlns:a16="http://schemas.microsoft.com/office/drawing/2014/main" id="{56F94C61-3403-18A1-7305-EDC613CC4F07}"/>
              </a:ext>
            </a:extLst>
          </p:cNvPr>
          <p:cNvSpPr txBox="1"/>
          <p:nvPr/>
        </p:nvSpPr>
        <p:spPr>
          <a:xfrm>
            <a:off x="6007686" y="2389397"/>
            <a:ext cx="659283" cy="369332"/>
          </a:xfrm>
          <a:prstGeom prst="rect">
            <a:avLst/>
          </a:prstGeom>
          <a:noFill/>
        </p:spPr>
        <p:txBody>
          <a:bodyPr wrap="none" rtlCol="0">
            <a:spAutoFit/>
          </a:bodyPr>
          <a:lstStyle/>
          <a:p>
            <a:r>
              <a:rPr lang="pl-PL" b="1" dirty="0">
                <a:solidFill>
                  <a:srgbClr val="FF0000"/>
                </a:solidFill>
              </a:rPr>
              <a:t>teraz</a:t>
            </a:r>
          </a:p>
        </p:txBody>
      </p:sp>
      <p:sp>
        <p:nvSpPr>
          <p:cNvPr id="8" name="pole tekstowe 7">
            <a:extLst>
              <a:ext uri="{FF2B5EF4-FFF2-40B4-BE49-F238E27FC236}">
                <a16:creationId xmlns:a16="http://schemas.microsoft.com/office/drawing/2014/main" id="{63FC51B8-EBC7-3256-2A84-1598D3465F26}"/>
              </a:ext>
            </a:extLst>
          </p:cNvPr>
          <p:cNvSpPr txBox="1"/>
          <p:nvPr/>
        </p:nvSpPr>
        <p:spPr>
          <a:xfrm>
            <a:off x="4761202" y="5900861"/>
            <a:ext cx="1229504" cy="646331"/>
          </a:xfrm>
          <a:prstGeom prst="rect">
            <a:avLst/>
          </a:prstGeom>
          <a:noFill/>
        </p:spPr>
        <p:txBody>
          <a:bodyPr wrap="none" rtlCol="0">
            <a:spAutoFit/>
          </a:bodyPr>
          <a:lstStyle/>
          <a:p>
            <a:r>
              <a:rPr lang="pl-PL" b="1" dirty="0">
                <a:solidFill>
                  <a:srgbClr val="FF0000"/>
                </a:solidFill>
              </a:rPr>
              <a:t>powstanie </a:t>
            </a:r>
          </a:p>
          <a:p>
            <a:pPr algn="ctr"/>
            <a:r>
              <a:rPr lang="pl-PL" b="1" dirty="0">
                <a:solidFill>
                  <a:srgbClr val="FF0000"/>
                </a:solidFill>
              </a:rPr>
              <a:t>Ziemi</a:t>
            </a:r>
          </a:p>
        </p:txBody>
      </p:sp>
      <p:sp>
        <p:nvSpPr>
          <p:cNvPr id="15" name="pole tekstowe 14">
            <a:extLst>
              <a:ext uri="{FF2B5EF4-FFF2-40B4-BE49-F238E27FC236}">
                <a16:creationId xmlns:a16="http://schemas.microsoft.com/office/drawing/2014/main" id="{D864E90D-4406-FD01-0164-A22F5BF525F7}"/>
              </a:ext>
            </a:extLst>
          </p:cNvPr>
          <p:cNvSpPr txBox="1"/>
          <p:nvPr/>
        </p:nvSpPr>
        <p:spPr>
          <a:xfrm>
            <a:off x="4839723" y="442139"/>
            <a:ext cx="856196" cy="646331"/>
          </a:xfrm>
          <a:prstGeom prst="rect">
            <a:avLst/>
          </a:prstGeom>
          <a:noFill/>
        </p:spPr>
        <p:txBody>
          <a:bodyPr wrap="none" rtlCol="0">
            <a:spAutoFit/>
          </a:bodyPr>
          <a:lstStyle/>
          <a:p>
            <a:pPr algn="ctr"/>
            <a:r>
              <a:rPr lang="pl-PL" b="1" dirty="0">
                <a:solidFill>
                  <a:srgbClr val="FF0000"/>
                </a:solidFill>
              </a:rPr>
              <a:t>koniec </a:t>
            </a:r>
          </a:p>
          <a:p>
            <a:pPr algn="ctr"/>
            <a:r>
              <a:rPr lang="pl-PL" b="1" dirty="0">
                <a:solidFill>
                  <a:srgbClr val="FF0000"/>
                </a:solidFill>
              </a:rPr>
              <a:t>Ziemi </a:t>
            </a:r>
          </a:p>
        </p:txBody>
      </p:sp>
      <p:sp>
        <p:nvSpPr>
          <p:cNvPr id="20" name="pole tekstowe 19">
            <a:extLst>
              <a:ext uri="{FF2B5EF4-FFF2-40B4-BE49-F238E27FC236}">
                <a16:creationId xmlns:a16="http://schemas.microsoft.com/office/drawing/2014/main" id="{A5AEFC0A-2D55-5D17-EABD-9B871AB8C638}"/>
              </a:ext>
            </a:extLst>
          </p:cNvPr>
          <p:cNvSpPr txBox="1"/>
          <p:nvPr/>
        </p:nvSpPr>
        <p:spPr>
          <a:xfrm>
            <a:off x="5636300" y="5033803"/>
            <a:ext cx="2119363" cy="369332"/>
          </a:xfrm>
          <a:prstGeom prst="rect">
            <a:avLst/>
          </a:prstGeom>
          <a:noFill/>
        </p:spPr>
        <p:txBody>
          <a:bodyPr wrap="none" rtlCol="0">
            <a:spAutoFit/>
          </a:bodyPr>
          <a:lstStyle/>
          <a:p>
            <a:r>
              <a:rPr lang="pl-PL" b="1" dirty="0"/>
              <a:t>0,6-0,7 mld lat temu</a:t>
            </a:r>
          </a:p>
        </p:txBody>
      </p:sp>
      <p:sp>
        <p:nvSpPr>
          <p:cNvPr id="23" name="pole tekstowe 22">
            <a:extLst>
              <a:ext uri="{FF2B5EF4-FFF2-40B4-BE49-F238E27FC236}">
                <a16:creationId xmlns:a16="http://schemas.microsoft.com/office/drawing/2014/main" id="{7F4AF964-7AFE-C02E-8281-B0EFE4EC5D2C}"/>
              </a:ext>
            </a:extLst>
          </p:cNvPr>
          <p:cNvSpPr txBox="1"/>
          <p:nvPr/>
        </p:nvSpPr>
        <p:spPr>
          <a:xfrm>
            <a:off x="3557551" y="4829510"/>
            <a:ext cx="1872692" cy="584775"/>
          </a:xfrm>
          <a:prstGeom prst="rect">
            <a:avLst/>
          </a:prstGeom>
          <a:noFill/>
        </p:spPr>
        <p:txBody>
          <a:bodyPr wrap="none" rtlCol="0">
            <a:spAutoFit/>
          </a:bodyPr>
          <a:lstStyle/>
          <a:p>
            <a:r>
              <a:rPr lang="pl-PL" sz="1600" b="1" dirty="0">
                <a:solidFill>
                  <a:srgbClr val="FF0000"/>
                </a:solidFill>
              </a:rPr>
              <a:t>początek obecnego </a:t>
            </a:r>
          </a:p>
          <a:p>
            <a:r>
              <a:rPr lang="pl-PL" sz="1600" b="1" dirty="0">
                <a:solidFill>
                  <a:srgbClr val="FF0000"/>
                </a:solidFill>
              </a:rPr>
              <a:t>systemu ziemskiego</a:t>
            </a:r>
          </a:p>
        </p:txBody>
      </p:sp>
      <p:sp>
        <p:nvSpPr>
          <p:cNvPr id="6" name="Prostokąt 5">
            <a:extLst>
              <a:ext uri="{FF2B5EF4-FFF2-40B4-BE49-F238E27FC236}">
                <a16:creationId xmlns:a16="http://schemas.microsoft.com/office/drawing/2014/main" id="{EA8C6D9F-B538-969A-8F18-84CCF79B887F}"/>
              </a:ext>
            </a:extLst>
          </p:cNvPr>
          <p:cNvSpPr/>
          <p:nvPr/>
        </p:nvSpPr>
        <p:spPr>
          <a:xfrm>
            <a:off x="2249714" y="3309257"/>
            <a:ext cx="944889" cy="3715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solidFill>
                <a:schemeClr val="bg1"/>
              </a:solidFill>
            </a:endParaRPr>
          </a:p>
        </p:txBody>
      </p:sp>
    </p:spTree>
    <p:extLst>
      <p:ext uri="{BB962C8B-B14F-4D97-AF65-F5344CB8AC3E}">
        <p14:creationId xmlns:p14="http://schemas.microsoft.com/office/powerpoint/2010/main" val="252637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5E2F9F3-FF41-6F57-84E9-AB05E6240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443454" cy="7561943"/>
          </a:xfrm>
          <a:prstGeom prst="rect">
            <a:avLst/>
          </a:prstGeom>
        </p:spPr>
      </p:pic>
      <p:sp>
        <p:nvSpPr>
          <p:cNvPr id="2" name="pole tekstowe 1">
            <a:extLst>
              <a:ext uri="{FF2B5EF4-FFF2-40B4-BE49-F238E27FC236}">
                <a16:creationId xmlns:a16="http://schemas.microsoft.com/office/drawing/2014/main" id="{4B5396D0-A21E-FE2B-1E8B-4182D4A74B93}"/>
              </a:ext>
            </a:extLst>
          </p:cNvPr>
          <p:cNvSpPr txBox="1"/>
          <p:nvPr/>
        </p:nvSpPr>
        <p:spPr>
          <a:xfrm>
            <a:off x="1285875" y="1266825"/>
            <a:ext cx="1834541" cy="1107996"/>
          </a:xfrm>
          <a:prstGeom prst="rect">
            <a:avLst/>
          </a:prstGeom>
          <a:noFill/>
        </p:spPr>
        <p:txBody>
          <a:bodyPr wrap="none" rtlCol="0">
            <a:spAutoFit/>
          </a:bodyPr>
          <a:lstStyle/>
          <a:p>
            <a:r>
              <a:rPr lang="pl-PL" sz="2400" b="1" dirty="0"/>
              <a:t>4-2,5 mld lat</a:t>
            </a:r>
          </a:p>
          <a:p>
            <a:endParaRPr lang="pl-PL" sz="2400" b="1" dirty="0"/>
          </a:p>
          <a:p>
            <a:r>
              <a:rPr lang="pl-PL" b="1" dirty="0"/>
              <a:t>ziemski piekarnik</a:t>
            </a:r>
          </a:p>
        </p:txBody>
      </p:sp>
    </p:spTree>
    <p:extLst>
      <p:ext uri="{BB962C8B-B14F-4D97-AF65-F5344CB8AC3E}">
        <p14:creationId xmlns:p14="http://schemas.microsoft.com/office/powerpoint/2010/main" val="262554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4DFC50D-4192-B1E7-A94F-6C6D701E3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141" y="2570312"/>
            <a:ext cx="7663247" cy="3126605"/>
          </a:xfrm>
          <a:prstGeom prst="rect">
            <a:avLst/>
          </a:prstGeom>
        </p:spPr>
      </p:pic>
      <p:pic>
        <p:nvPicPr>
          <p:cNvPr id="5" name="Obraz 4">
            <a:extLst>
              <a:ext uri="{FF2B5EF4-FFF2-40B4-BE49-F238E27FC236}">
                <a16:creationId xmlns:a16="http://schemas.microsoft.com/office/drawing/2014/main" id="{00566C2C-BD54-9638-559F-E5DF3238A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883" y="1057086"/>
            <a:ext cx="8193467" cy="4920880"/>
          </a:xfrm>
          <a:prstGeom prst="rect">
            <a:avLst/>
          </a:prstGeom>
        </p:spPr>
      </p:pic>
      <p:sp>
        <p:nvSpPr>
          <p:cNvPr id="4" name="pole tekstowe 3">
            <a:extLst>
              <a:ext uri="{FF2B5EF4-FFF2-40B4-BE49-F238E27FC236}">
                <a16:creationId xmlns:a16="http://schemas.microsoft.com/office/drawing/2014/main" id="{FDEAC0B1-00A4-7827-BB44-E9B308A10F47}"/>
              </a:ext>
            </a:extLst>
          </p:cNvPr>
          <p:cNvSpPr txBox="1"/>
          <p:nvPr/>
        </p:nvSpPr>
        <p:spPr>
          <a:xfrm>
            <a:off x="965537" y="2048890"/>
            <a:ext cx="1536318" cy="738664"/>
          </a:xfrm>
          <a:prstGeom prst="rect">
            <a:avLst/>
          </a:prstGeom>
          <a:noFill/>
        </p:spPr>
        <p:txBody>
          <a:bodyPr wrap="none" rtlCol="0">
            <a:spAutoFit/>
          </a:bodyPr>
          <a:lstStyle/>
          <a:p>
            <a:r>
              <a:rPr lang="pl-PL" sz="2400" b="1" dirty="0"/>
              <a:t>2,5 mld lat</a:t>
            </a:r>
          </a:p>
          <a:p>
            <a:r>
              <a:rPr lang="pl-PL" b="1" dirty="0"/>
              <a:t>tektonika płyt</a:t>
            </a:r>
          </a:p>
        </p:txBody>
      </p:sp>
      <p:sp>
        <p:nvSpPr>
          <p:cNvPr id="2" name="pole tekstowe 1">
            <a:extLst>
              <a:ext uri="{FF2B5EF4-FFF2-40B4-BE49-F238E27FC236}">
                <a16:creationId xmlns:a16="http://schemas.microsoft.com/office/drawing/2014/main" id="{4B0BAFA8-3E75-1599-1FB6-F969CB45ED5D}"/>
              </a:ext>
            </a:extLst>
          </p:cNvPr>
          <p:cNvSpPr txBox="1"/>
          <p:nvPr/>
        </p:nvSpPr>
        <p:spPr>
          <a:xfrm>
            <a:off x="723900" y="922915"/>
            <a:ext cx="2019592" cy="738664"/>
          </a:xfrm>
          <a:prstGeom prst="rect">
            <a:avLst/>
          </a:prstGeom>
          <a:noFill/>
        </p:spPr>
        <p:txBody>
          <a:bodyPr wrap="none" rtlCol="0">
            <a:spAutoFit/>
          </a:bodyPr>
          <a:lstStyle/>
          <a:p>
            <a:pPr algn="ctr"/>
            <a:r>
              <a:rPr lang="pl-PL" sz="2400" b="1" dirty="0"/>
              <a:t>3,5-3 mld lat</a:t>
            </a:r>
          </a:p>
          <a:p>
            <a:pPr algn="ctr"/>
            <a:r>
              <a:rPr lang="pl-PL" b="1" dirty="0"/>
              <a:t>kontynenty-oceany</a:t>
            </a:r>
          </a:p>
        </p:txBody>
      </p:sp>
    </p:spTree>
    <p:extLst>
      <p:ext uri="{BB962C8B-B14F-4D97-AF65-F5344CB8AC3E}">
        <p14:creationId xmlns:p14="http://schemas.microsoft.com/office/powerpoint/2010/main" val="131653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D02CA14-A251-2F26-CC85-930327B8CA53}"/>
              </a:ext>
            </a:extLst>
          </p:cNvPr>
          <p:cNvSpPr txBox="1"/>
          <p:nvPr/>
        </p:nvSpPr>
        <p:spPr>
          <a:xfrm>
            <a:off x="4019550" y="2857500"/>
            <a:ext cx="3326423" cy="461665"/>
          </a:xfrm>
          <a:prstGeom prst="rect">
            <a:avLst/>
          </a:prstGeom>
          <a:noFill/>
        </p:spPr>
        <p:txBody>
          <a:bodyPr wrap="none" rtlCol="0">
            <a:spAutoFit/>
          </a:bodyPr>
          <a:lstStyle/>
          <a:p>
            <a:r>
              <a:rPr lang="pl-PL" sz="2400" b="1" dirty="0"/>
              <a:t>Great </a:t>
            </a:r>
            <a:r>
              <a:rPr lang="pl-PL" sz="2400" b="1" dirty="0" err="1"/>
              <a:t>oxygenation</a:t>
            </a:r>
            <a:r>
              <a:rPr lang="pl-PL" sz="2400" b="1" dirty="0"/>
              <a:t> event</a:t>
            </a:r>
          </a:p>
        </p:txBody>
      </p:sp>
      <p:pic>
        <p:nvPicPr>
          <p:cNvPr id="4" name="Obraz 3">
            <a:extLst>
              <a:ext uri="{FF2B5EF4-FFF2-40B4-BE49-F238E27FC236}">
                <a16:creationId xmlns:a16="http://schemas.microsoft.com/office/drawing/2014/main" id="{350322C9-5104-5DEB-38D5-99CBB8FC4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12" y="1143000"/>
            <a:ext cx="7400925" cy="4933950"/>
          </a:xfrm>
          <a:prstGeom prst="rect">
            <a:avLst/>
          </a:prstGeom>
        </p:spPr>
      </p:pic>
      <p:sp>
        <p:nvSpPr>
          <p:cNvPr id="6" name="pole tekstowe 5">
            <a:extLst>
              <a:ext uri="{FF2B5EF4-FFF2-40B4-BE49-F238E27FC236}">
                <a16:creationId xmlns:a16="http://schemas.microsoft.com/office/drawing/2014/main" id="{53CA6316-CB4D-C8F7-F396-9E4C7273238B}"/>
              </a:ext>
            </a:extLst>
          </p:cNvPr>
          <p:cNvSpPr txBox="1"/>
          <p:nvPr/>
        </p:nvSpPr>
        <p:spPr>
          <a:xfrm>
            <a:off x="908631" y="1229558"/>
            <a:ext cx="1536318" cy="461665"/>
          </a:xfrm>
          <a:prstGeom prst="rect">
            <a:avLst/>
          </a:prstGeom>
          <a:noFill/>
        </p:spPr>
        <p:txBody>
          <a:bodyPr wrap="none" rtlCol="0">
            <a:spAutoFit/>
          </a:bodyPr>
          <a:lstStyle/>
          <a:p>
            <a:r>
              <a:rPr lang="pl-PL" sz="2400" b="1" dirty="0"/>
              <a:t>2,5 mld lat</a:t>
            </a:r>
          </a:p>
        </p:txBody>
      </p:sp>
      <p:sp>
        <p:nvSpPr>
          <p:cNvPr id="7" name="pole tekstowe 6">
            <a:extLst>
              <a:ext uri="{FF2B5EF4-FFF2-40B4-BE49-F238E27FC236}">
                <a16:creationId xmlns:a16="http://schemas.microsoft.com/office/drawing/2014/main" id="{06A980C8-7086-1C83-498C-0A2DD5067026}"/>
              </a:ext>
            </a:extLst>
          </p:cNvPr>
          <p:cNvSpPr txBox="1"/>
          <p:nvPr/>
        </p:nvSpPr>
        <p:spPr>
          <a:xfrm>
            <a:off x="908631" y="1888003"/>
            <a:ext cx="2094804" cy="1200329"/>
          </a:xfrm>
          <a:prstGeom prst="rect">
            <a:avLst/>
          </a:prstGeom>
          <a:noFill/>
        </p:spPr>
        <p:txBody>
          <a:bodyPr wrap="none" rtlCol="0">
            <a:spAutoFit/>
          </a:bodyPr>
          <a:lstStyle/>
          <a:p>
            <a:r>
              <a:rPr lang="pl-PL" b="1" dirty="0"/>
              <a:t>atmosfera tlenowa</a:t>
            </a:r>
          </a:p>
          <a:p>
            <a:r>
              <a:rPr lang="pl-PL" b="1" dirty="0"/>
              <a:t>rozwój eukariontów</a:t>
            </a:r>
          </a:p>
          <a:p>
            <a:r>
              <a:rPr lang="pl-PL" b="1" dirty="0"/>
              <a:t>fotosynteza</a:t>
            </a:r>
          </a:p>
          <a:p>
            <a:endParaRPr lang="pl-PL" b="1" dirty="0"/>
          </a:p>
        </p:txBody>
      </p:sp>
    </p:spTree>
    <p:extLst>
      <p:ext uri="{BB962C8B-B14F-4D97-AF65-F5344CB8AC3E}">
        <p14:creationId xmlns:p14="http://schemas.microsoft.com/office/powerpoint/2010/main" val="346231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EAFE75C-E5F4-4651-BC4F-F33C5109B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50" y="0"/>
            <a:ext cx="10372299" cy="6858000"/>
          </a:xfrm>
          <a:prstGeom prst="rect">
            <a:avLst/>
          </a:prstGeom>
        </p:spPr>
      </p:pic>
      <p:sp>
        <p:nvSpPr>
          <p:cNvPr id="2" name="pole tekstowe 1">
            <a:extLst>
              <a:ext uri="{FF2B5EF4-FFF2-40B4-BE49-F238E27FC236}">
                <a16:creationId xmlns:a16="http://schemas.microsoft.com/office/drawing/2014/main" id="{7818B896-6ED2-0BB0-69D5-EF3818DC372F}"/>
              </a:ext>
            </a:extLst>
          </p:cNvPr>
          <p:cNvSpPr txBox="1"/>
          <p:nvPr/>
        </p:nvSpPr>
        <p:spPr>
          <a:xfrm>
            <a:off x="1114425" y="437183"/>
            <a:ext cx="2369880" cy="1107996"/>
          </a:xfrm>
          <a:prstGeom prst="rect">
            <a:avLst/>
          </a:prstGeom>
          <a:noFill/>
        </p:spPr>
        <p:txBody>
          <a:bodyPr wrap="none" rtlCol="0">
            <a:spAutoFit/>
          </a:bodyPr>
          <a:lstStyle/>
          <a:p>
            <a:r>
              <a:rPr lang="pl-PL" sz="2400" b="1" dirty="0">
                <a:solidFill>
                  <a:schemeClr val="bg1"/>
                </a:solidFill>
              </a:rPr>
              <a:t>720 – 640 mln lat</a:t>
            </a:r>
          </a:p>
          <a:p>
            <a:endParaRPr lang="pl-PL" sz="2400" b="1" dirty="0">
              <a:solidFill>
                <a:schemeClr val="bg1"/>
              </a:solidFill>
            </a:endParaRPr>
          </a:p>
          <a:p>
            <a:r>
              <a:rPr lang="pl-PL" b="1" dirty="0">
                <a:solidFill>
                  <a:schemeClr val="bg1"/>
                </a:solidFill>
              </a:rPr>
              <a:t>śnieżna kula</a:t>
            </a:r>
          </a:p>
        </p:txBody>
      </p:sp>
    </p:spTree>
    <p:extLst>
      <p:ext uri="{BB962C8B-B14F-4D97-AF65-F5344CB8AC3E}">
        <p14:creationId xmlns:p14="http://schemas.microsoft.com/office/powerpoint/2010/main" val="144759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91ED194-93ED-9442-5513-101E2C00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 y="0"/>
            <a:ext cx="12184676" cy="6858000"/>
          </a:xfrm>
          <a:prstGeom prst="rect">
            <a:avLst/>
          </a:prstGeom>
        </p:spPr>
      </p:pic>
    </p:spTree>
    <p:extLst>
      <p:ext uri="{BB962C8B-B14F-4D97-AF65-F5344CB8AC3E}">
        <p14:creationId xmlns:p14="http://schemas.microsoft.com/office/powerpoint/2010/main" val="342338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4377064-E905-5D9C-9444-3FECCECC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6"/>
            <a:ext cx="12192000" cy="2488163"/>
          </a:xfrm>
          <a:prstGeom prst="rect">
            <a:avLst/>
          </a:prstGeom>
        </p:spPr>
      </p:pic>
      <p:sp>
        <p:nvSpPr>
          <p:cNvPr id="4" name="pole tekstowe 3">
            <a:extLst>
              <a:ext uri="{FF2B5EF4-FFF2-40B4-BE49-F238E27FC236}">
                <a16:creationId xmlns:a16="http://schemas.microsoft.com/office/drawing/2014/main" id="{1A06CEB2-89FF-3C67-7E0E-2858FCC99A38}"/>
              </a:ext>
            </a:extLst>
          </p:cNvPr>
          <p:cNvSpPr txBox="1"/>
          <p:nvPr/>
        </p:nvSpPr>
        <p:spPr>
          <a:xfrm>
            <a:off x="1722268" y="3195961"/>
            <a:ext cx="2407582" cy="646331"/>
          </a:xfrm>
          <a:prstGeom prst="rect">
            <a:avLst/>
          </a:prstGeom>
          <a:noFill/>
        </p:spPr>
        <p:txBody>
          <a:bodyPr wrap="none" rtlCol="0">
            <a:spAutoFit/>
          </a:bodyPr>
          <a:lstStyle/>
          <a:p>
            <a:pPr algn="ctr"/>
            <a:r>
              <a:rPr lang="pl-PL" b="1" dirty="0"/>
              <a:t>Globalna szklarnia</a:t>
            </a:r>
          </a:p>
          <a:p>
            <a:pPr algn="ctr"/>
            <a:r>
              <a:rPr lang="pl-PL" b="1" dirty="0"/>
              <a:t>(świat bez zlodowaceń)</a:t>
            </a:r>
          </a:p>
        </p:txBody>
      </p:sp>
      <p:sp>
        <p:nvSpPr>
          <p:cNvPr id="5" name="pole tekstowe 4">
            <a:extLst>
              <a:ext uri="{FF2B5EF4-FFF2-40B4-BE49-F238E27FC236}">
                <a16:creationId xmlns:a16="http://schemas.microsoft.com/office/drawing/2014/main" id="{5A6F76D7-4F28-3FCE-3201-EB634080FFF1}"/>
              </a:ext>
            </a:extLst>
          </p:cNvPr>
          <p:cNvSpPr txBox="1"/>
          <p:nvPr/>
        </p:nvSpPr>
        <p:spPr>
          <a:xfrm>
            <a:off x="7804952" y="3258107"/>
            <a:ext cx="2113014" cy="646331"/>
          </a:xfrm>
          <a:prstGeom prst="rect">
            <a:avLst/>
          </a:prstGeom>
          <a:noFill/>
        </p:spPr>
        <p:txBody>
          <a:bodyPr wrap="none" rtlCol="0">
            <a:spAutoFit/>
          </a:bodyPr>
          <a:lstStyle/>
          <a:p>
            <a:pPr algn="ctr"/>
            <a:r>
              <a:rPr lang="pl-PL" b="1" dirty="0"/>
              <a:t>Globalna chłodnia</a:t>
            </a:r>
          </a:p>
          <a:p>
            <a:pPr algn="ctr"/>
            <a:r>
              <a:rPr lang="pl-PL" b="1" dirty="0"/>
              <a:t>(świat z lądolodami)</a:t>
            </a:r>
          </a:p>
        </p:txBody>
      </p:sp>
      <p:sp>
        <p:nvSpPr>
          <p:cNvPr id="6" name="pole tekstowe 5">
            <a:extLst>
              <a:ext uri="{FF2B5EF4-FFF2-40B4-BE49-F238E27FC236}">
                <a16:creationId xmlns:a16="http://schemas.microsoft.com/office/drawing/2014/main" id="{FF917E64-B08E-9BBF-35BF-B6CD7B0ADBD8}"/>
              </a:ext>
            </a:extLst>
          </p:cNvPr>
          <p:cNvSpPr txBox="1"/>
          <p:nvPr/>
        </p:nvSpPr>
        <p:spPr>
          <a:xfrm>
            <a:off x="1491447" y="4208018"/>
            <a:ext cx="3087320" cy="2031325"/>
          </a:xfrm>
          <a:prstGeom prst="rect">
            <a:avLst/>
          </a:prstGeom>
          <a:noFill/>
        </p:spPr>
        <p:txBody>
          <a:bodyPr wrap="none" rtlCol="0">
            <a:spAutoFit/>
          </a:bodyPr>
          <a:lstStyle/>
          <a:p>
            <a:pPr algn="ctr"/>
            <a:r>
              <a:rPr lang="pl-PL" dirty="0"/>
              <a:t>Ruchliwe płyty litosfery</a:t>
            </a:r>
          </a:p>
          <a:p>
            <a:pPr algn="ctr"/>
            <a:r>
              <a:rPr lang="pl-PL" dirty="0"/>
              <a:t>Silniejszy wulkanizm</a:t>
            </a:r>
          </a:p>
          <a:p>
            <a:pPr algn="ctr"/>
            <a:r>
              <a:rPr lang="pl-PL" dirty="0"/>
              <a:t>Więcej CO</a:t>
            </a:r>
            <a:r>
              <a:rPr lang="pl-PL" baseline="-25000" dirty="0"/>
              <a:t>2</a:t>
            </a:r>
            <a:r>
              <a:rPr lang="pl-PL" dirty="0"/>
              <a:t> w atmosferze</a:t>
            </a:r>
          </a:p>
          <a:p>
            <a:pPr algn="ctr"/>
            <a:r>
              <a:rPr lang="pl-PL" b="1" dirty="0">
                <a:solidFill>
                  <a:srgbClr val="FF0000"/>
                </a:solidFill>
              </a:rPr>
              <a:t>Ocieplenie klimatu</a:t>
            </a:r>
          </a:p>
          <a:p>
            <a:pPr algn="ctr"/>
            <a:r>
              <a:rPr lang="pl-PL" dirty="0"/>
              <a:t>Słabsza strefowość klimatyczna</a:t>
            </a:r>
          </a:p>
          <a:p>
            <a:pPr algn="ctr"/>
            <a:r>
              <a:rPr lang="pl-PL" dirty="0"/>
              <a:t>Słaba wymiana wód oceanów</a:t>
            </a:r>
          </a:p>
          <a:p>
            <a:pPr algn="ctr"/>
            <a:r>
              <a:rPr lang="pl-PL" dirty="0"/>
              <a:t>Wysoki poziom mórz</a:t>
            </a:r>
          </a:p>
        </p:txBody>
      </p:sp>
      <p:sp>
        <p:nvSpPr>
          <p:cNvPr id="7" name="pole tekstowe 6">
            <a:extLst>
              <a:ext uri="{FF2B5EF4-FFF2-40B4-BE49-F238E27FC236}">
                <a16:creationId xmlns:a16="http://schemas.microsoft.com/office/drawing/2014/main" id="{714A68CC-F514-CEB8-735B-541880DBA8AA}"/>
              </a:ext>
            </a:extLst>
          </p:cNvPr>
          <p:cNvSpPr txBox="1"/>
          <p:nvPr/>
        </p:nvSpPr>
        <p:spPr>
          <a:xfrm>
            <a:off x="7369945" y="4243530"/>
            <a:ext cx="3087320" cy="2031325"/>
          </a:xfrm>
          <a:prstGeom prst="rect">
            <a:avLst/>
          </a:prstGeom>
          <a:noFill/>
        </p:spPr>
        <p:txBody>
          <a:bodyPr wrap="none" rtlCol="0">
            <a:spAutoFit/>
          </a:bodyPr>
          <a:lstStyle/>
          <a:p>
            <a:pPr algn="ctr"/>
            <a:r>
              <a:rPr lang="pl-PL" dirty="0"/>
              <a:t>Bardziej stabilne płyty litosfery</a:t>
            </a:r>
          </a:p>
          <a:p>
            <a:pPr algn="ctr"/>
            <a:r>
              <a:rPr lang="pl-PL" dirty="0"/>
              <a:t>Słabszy wulkanizm</a:t>
            </a:r>
          </a:p>
          <a:p>
            <a:pPr algn="ctr"/>
            <a:r>
              <a:rPr lang="pl-PL" dirty="0"/>
              <a:t>Mniej CO</a:t>
            </a:r>
            <a:r>
              <a:rPr lang="pl-PL" baseline="-25000" dirty="0"/>
              <a:t>2</a:t>
            </a:r>
            <a:r>
              <a:rPr lang="pl-PL" dirty="0"/>
              <a:t> w atmosferze</a:t>
            </a:r>
          </a:p>
          <a:p>
            <a:pPr algn="ctr"/>
            <a:r>
              <a:rPr lang="pl-PL" b="1" dirty="0">
                <a:solidFill>
                  <a:srgbClr val="0070C0"/>
                </a:solidFill>
              </a:rPr>
              <a:t>Ochłodzenie klimatu</a:t>
            </a:r>
          </a:p>
          <a:p>
            <a:pPr algn="ctr"/>
            <a:r>
              <a:rPr lang="pl-PL" dirty="0"/>
              <a:t>Silna strefowość klimatyczna</a:t>
            </a:r>
          </a:p>
          <a:p>
            <a:pPr algn="ctr"/>
            <a:r>
              <a:rPr lang="pl-PL" dirty="0"/>
              <a:t>Silna cyrkulacja oceaniczna</a:t>
            </a:r>
          </a:p>
          <a:p>
            <a:pPr algn="ctr"/>
            <a:r>
              <a:rPr lang="pl-PL" dirty="0"/>
              <a:t>Niski poziom mórz</a:t>
            </a:r>
          </a:p>
        </p:txBody>
      </p:sp>
      <p:sp>
        <p:nvSpPr>
          <p:cNvPr id="8" name="pole tekstowe 7">
            <a:extLst>
              <a:ext uri="{FF2B5EF4-FFF2-40B4-BE49-F238E27FC236}">
                <a16:creationId xmlns:a16="http://schemas.microsoft.com/office/drawing/2014/main" id="{EA7541AF-4FC7-D3CA-C367-81E9B7D33605}"/>
              </a:ext>
            </a:extLst>
          </p:cNvPr>
          <p:cNvSpPr txBox="1"/>
          <p:nvPr/>
        </p:nvSpPr>
        <p:spPr>
          <a:xfrm>
            <a:off x="4578767" y="2732375"/>
            <a:ext cx="2780248" cy="369332"/>
          </a:xfrm>
          <a:prstGeom prst="rect">
            <a:avLst/>
          </a:prstGeom>
          <a:noFill/>
        </p:spPr>
        <p:txBody>
          <a:bodyPr wrap="none" rtlCol="0">
            <a:spAutoFit/>
          </a:bodyPr>
          <a:lstStyle/>
          <a:p>
            <a:r>
              <a:rPr lang="pl-PL" b="1" dirty="0"/>
              <a:t>ŚREDNIA TEMP. GLOBALNA</a:t>
            </a:r>
          </a:p>
        </p:txBody>
      </p:sp>
      <p:sp>
        <p:nvSpPr>
          <p:cNvPr id="9" name="pole tekstowe 8">
            <a:extLst>
              <a:ext uri="{FF2B5EF4-FFF2-40B4-BE49-F238E27FC236}">
                <a16:creationId xmlns:a16="http://schemas.microsoft.com/office/drawing/2014/main" id="{A56DD8A4-626C-CEBC-75EA-CAA4459AA88F}"/>
              </a:ext>
            </a:extLst>
          </p:cNvPr>
          <p:cNvSpPr txBox="1"/>
          <p:nvPr/>
        </p:nvSpPr>
        <p:spPr>
          <a:xfrm>
            <a:off x="2645416" y="2732375"/>
            <a:ext cx="792205" cy="369332"/>
          </a:xfrm>
          <a:prstGeom prst="rect">
            <a:avLst/>
          </a:prstGeom>
          <a:noFill/>
        </p:spPr>
        <p:txBody>
          <a:bodyPr wrap="none" rtlCol="0">
            <a:spAutoFit/>
          </a:bodyPr>
          <a:lstStyle/>
          <a:p>
            <a:r>
              <a:rPr lang="pl-PL" b="1" dirty="0"/>
              <a:t>&gt;18 </a:t>
            </a:r>
            <a:r>
              <a:rPr lang="pl-PL" b="1" baseline="30000" dirty="0" err="1"/>
              <a:t>o</a:t>
            </a:r>
            <a:r>
              <a:rPr lang="pl-PL" b="1" dirty="0" err="1"/>
              <a:t>C</a:t>
            </a:r>
            <a:endParaRPr lang="pl-PL" b="1" dirty="0"/>
          </a:p>
        </p:txBody>
      </p:sp>
      <p:sp>
        <p:nvSpPr>
          <p:cNvPr id="10" name="pole tekstowe 9">
            <a:extLst>
              <a:ext uri="{FF2B5EF4-FFF2-40B4-BE49-F238E27FC236}">
                <a16:creationId xmlns:a16="http://schemas.microsoft.com/office/drawing/2014/main" id="{AA6F9C88-4A9E-5E69-300C-A5AD9A383AA0}"/>
              </a:ext>
            </a:extLst>
          </p:cNvPr>
          <p:cNvSpPr txBox="1"/>
          <p:nvPr/>
        </p:nvSpPr>
        <p:spPr>
          <a:xfrm>
            <a:off x="8431040" y="2732375"/>
            <a:ext cx="792205" cy="369332"/>
          </a:xfrm>
          <a:prstGeom prst="rect">
            <a:avLst/>
          </a:prstGeom>
          <a:noFill/>
        </p:spPr>
        <p:txBody>
          <a:bodyPr wrap="none" rtlCol="0">
            <a:spAutoFit/>
          </a:bodyPr>
          <a:lstStyle/>
          <a:p>
            <a:r>
              <a:rPr lang="pl-PL" b="1" dirty="0"/>
              <a:t>&lt;18 </a:t>
            </a:r>
            <a:r>
              <a:rPr lang="pl-PL" b="1" baseline="30000" dirty="0" err="1"/>
              <a:t>o</a:t>
            </a:r>
            <a:r>
              <a:rPr lang="pl-PL" b="1" dirty="0" err="1"/>
              <a:t>C</a:t>
            </a:r>
            <a:endParaRPr lang="pl-PL" b="1" dirty="0"/>
          </a:p>
        </p:txBody>
      </p:sp>
      <p:sp>
        <p:nvSpPr>
          <p:cNvPr id="2" name="pole tekstowe 1">
            <a:extLst>
              <a:ext uri="{FF2B5EF4-FFF2-40B4-BE49-F238E27FC236}">
                <a16:creationId xmlns:a16="http://schemas.microsoft.com/office/drawing/2014/main" id="{3C6797FF-516B-5780-C8A3-DDE5BAD4BFBE}"/>
              </a:ext>
            </a:extLst>
          </p:cNvPr>
          <p:cNvSpPr txBox="1"/>
          <p:nvPr/>
        </p:nvSpPr>
        <p:spPr>
          <a:xfrm>
            <a:off x="10018841" y="2119837"/>
            <a:ext cx="2173159" cy="369332"/>
          </a:xfrm>
          <a:prstGeom prst="rect">
            <a:avLst/>
          </a:prstGeom>
          <a:noFill/>
        </p:spPr>
        <p:txBody>
          <a:bodyPr wrap="none" rtlCol="0">
            <a:spAutoFit/>
          </a:bodyPr>
          <a:lstStyle/>
          <a:p>
            <a:r>
              <a:rPr lang="pl-PL" dirty="0" err="1">
                <a:solidFill>
                  <a:schemeClr val="bg1"/>
                </a:solidFill>
              </a:rPr>
              <a:t>Pieter</a:t>
            </a:r>
            <a:r>
              <a:rPr lang="pl-PL" dirty="0">
                <a:solidFill>
                  <a:schemeClr val="bg1"/>
                </a:solidFill>
              </a:rPr>
              <a:t> Bruegel (1559)</a:t>
            </a:r>
          </a:p>
        </p:txBody>
      </p:sp>
    </p:spTree>
    <p:extLst>
      <p:ext uri="{BB962C8B-B14F-4D97-AF65-F5344CB8AC3E}">
        <p14:creationId xmlns:p14="http://schemas.microsoft.com/office/powerpoint/2010/main" val="44358750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1654</Words>
  <Application>Microsoft Office PowerPoint</Application>
  <PresentationFormat>Panoramiczny</PresentationFormat>
  <Paragraphs>169</Paragraphs>
  <Slides>16</Slides>
  <Notes>16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Arial</vt:lpstr>
      <vt:lpstr>Book Antiqua</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AZ</dc:creator>
  <cp:lastModifiedBy>AZ</cp:lastModifiedBy>
  <cp:revision>51</cp:revision>
  <dcterms:created xsi:type="dcterms:W3CDTF">2025-02-25T13:03:16Z</dcterms:created>
  <dcterms:modified xsi:type="dcterms:W3CDTF">2025-03-25T18:49:56Z</dcterms:modified>
</cp:coreProperties>
</file>